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697" r:id="rId2"/>
    <p:sldMasterId id="2147483660" r:id="rId3"/>
    <p:sldMasterId id="2147483665" r:id="rId4"/>
    <p:sldMasterId id="2147483685" r:id="rId5"/>
    <p:sldMasterId id="2147483709" r:id="rId6"/>
    <p:sldMasterId id="2147483719" r:id="rId7"/>
    <p:sldMasterId id="2147483729" r:id="rId8"/>
  </p:sldMasterIdLst>
  <p:notesMasterIdLst>
    <p:notesMasterId r:id="rId40"/>
  </p:notesMasterIdLst>
  <p:sldIdLst>
    <p:sldId id="320" r:id="rId9"/>
    <p:sldId id="402" r:id="rId10"/>
    <p:sldId id="319" r:id="rId11"/>
    <p:sldId id="403" r:id="rId12"/>
    <p:sldId id="432" r:id="rId13"/>
    <p:sldId id="382" r:id="rId14"/>
    <p:sldId id="407" r:id="rId15"/>
    <p:sldId id="412" r:id="rId16"/>
    <p:sldId id="433" r:id="rId17"/>
    <p:sldId id="413" r:id="rId18"/>
    <p:sldId id="408" r:id="rId19"/>
    <p:sldId id="436" r:id="rId20"/>
    <p:sldId id="435" r:id="rId21"/>
    <p:sldId id="409" r:id="rId22"/>
    <p:sldId id="410" r:id="rId23"/>
    <p:sldId id="411" r:id="rId24"/>
    <p:sldId id="429" r:id="rId25"/>
    <p:sldId id="441" r:id="rId26"/>
    <p:sldId id="437" r:id="rId27"/>
    <p:sldId id="414" r:id="rId28"/>
    <p:sldId id="415" r:id="rId29"/>
    <p:sldId id="416" r:id="rId30"/>
    <p:sldId id="417" r:id="rId31"/>
    <p:sldId id="418" r:id="rId32"/>
    <p:sldId id="421" r:id="rId33"/>
    <p:sldId id="422" r:id="rId34"/>
    <p:sldId id="423" r:id="rId35"/>
    <p:sldId id="438" r:id="rId36"/>
    <p:sldId id="439" r:id="rId37"/>
    <p:sldId id="440" r:id="rId38"/>
    <p:sldId id="424"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7D"/>
    <a:srgbClr val="00A19A"/>
    <a:srgbClr val="9ADADA"/>
    <a:srgbClr val="00BCA0"/>
    <a:srgbClr val="AFCAB7"/>
    <a:srgbClr val="534588"/>
    <a:srgbClr val="4C4C4C"/>
    <a:srgbClr val="DCD8D6"/>
    <a:srgbClr val="595959"/>
    <a:srgbClr val="85B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44" autoAdjust="0"/>
    <p:restoredTop sz="97996" autoAdjust="0"/>
  </p:normalViewPr>
  <p:slideViewPr>
    <p:cSldViewPr snapToGrid="0" snapToObjects="1">
      <p:cViewPr>
        <p:scale>
          <a:sx n="70" d="100"/>
          <a:sy n="70" d="100"/>
        </p:scale>
        <p:origin x="-2238"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4584"/>
    </p:cViewPr>
  </p:sorterViewPr>
  <p:notesViewPr>
    <p:cSldViewPr snapToGrid="0" snapToObjects="1">
      <p:cViewPr varScale="1">
        <p:scale>
          <a:sx n="59" d="100"/>
          <a:sy n="59" d="100"/>
        </p:scale>
        <p:origin x="-20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7B7C8C-D5AE-4CD2-8535-C8A12B873F5E}" type="datetimeFigureOut">
              <a:rPr lang="en-US" smtClean="0"/>
              <a:t>3/17/2016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63DAC2-AAFB-469C-8238-FEFA2CC52C7F}" type="slidenum">
              <a:rPr lang="en-US" smtClean="0"/>
              <a:t>‹#›</a:t>
            </a:fld>
            <a:endParaRPr lang="en-US" dirty="0"/>
          </a:p>
        </p:txBody>
      </p:sp>
    </p:spTree>
    <p:extLst>
      <p:ext uri="{BB962C8B-B14F-4D97-AF65-F5344CB8AC3E}">
        <p14:creationId xmlns:p14="http://schemas.microsoft.com/office/powerpoint/2010/main" val="3694521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None/>
            </a:pPr>
            <a:endParaRPr lang="en-US" dirty="0"/>
          </a:p>
        </p:txBody>
      </p:sp>
      <p:sp>
        <p:nvSpPr>
          <p:cNvPr id="4" name="Slide Number Placeholder 3"/>
          <p:cNvSpPr>
            <a:spLocks noGrp="1"/>
          </p:cNvSpPr>
          <p:nvPr>
            <p:ph type="sldNum" sz="quarter" idx="10"/>
          </p:nvPr>
        </p:nvSpPr>
        <p:spPr/>
        <p:txBody>
          <a:bodyPr/>
          <a:lstStyle/>
          <a:p>
            <a:fld id="{6F63DAC2-AAFB-469C-8238-FEFA2CC52C7F}" type="slidenum">
              <a:rPr lang="en-US" smtClean="0"/>
              <a:t>1</a:t>
            </a:fld>
            <a:endParaRPr lang="en-US" dirty="0"/>
          </a:p>
        </p:txBody>
      </p:sp>
    </p:spTree>
    <p:extLst>
      <p:ext uri="{BB962C8B-B14F-4D97-AF65-F5344CB8AC3E}">
        <p14:creationId xmlns:p14="http://schemas.microsoft.com/office/powerpoint/2010/main" val="93526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3DAC2-AAFB-469C-8238-FEFA2CC52C7F}" type="slidenum">
              <a:rPr lang="en-US" smtClean="0"/>
              <a:t>3</a:t>
            </a:fld>
            <a:endParaRPr lang="en-US" dirty="0"/>
          </a:p>
        </p:txBody>
      </p:sp>
    </p:spTree>
    <p:extLst>
      <p:ext uri="{BB962C8B-B14F-4D97-AF65-F5344CB8AC3E}">
        <p14:creationId xmlns:p14="http://schemas.microsoft.com/office/powerpoint/2010/main" val="754832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EA93F-E22A-47C7-99FB-EC5E816A764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851362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rPr>
              <a:t>t=00:50</a:t>
            </a:r>
          </a:p>
          <a:p>
            <a:r>
              <a:rPr lang="en-US" altLang="en-US" i="1" smtClean="0">
                <a:solidFill>
                  <a:srgbClr val="FFFF00"/>
                </a:solidFill>
                <a:latin typeface="Arial" pitchFamily="34" charset="0"/>
              </a:rPr>
              <a:t>Bottom Line:  </a:t>
            </a:r>
          </a:p>
          <a:p>
            <a:pPr lvl="1"/>
            <a:r>
              <a:rPr lang="en-US" altLang="en-US" sz="1300" i="1">
                <a:solidFill>
                  <a:srgbClr val="FFFF00"/>
                </a:solidFill>
                <a:latin typeface="Arial" pitchFamily="34" charset="0"/>
              </a:rPr>
              <a:t>The reader is an evaluation instrument that is subject to variability, bias and drift.  </a:t>
            </a:r>
          </a:p>
          <a:p>
            <a:pPr lvl="1"/>
            <a:r>
              <a:rPr lang="en-US" altLang="en-US" sz="1300" i="1">
                <a:solidFill>
                  <a:srgbClr val="FFFF00"/>
                </a:solidFill>
                <a:latin typeface="Arial" pitchFamily="34" charset="0"/>
              </a:rPr>
              <a:t>Calibration should occur as it would with any instrument</a:t>
            </a:r>
            <a:endParaRPr lang="en-US" altLang="en-US" i="1" smtClean="0">
              <a:solidFill>
                <a:srgbClr val="FFFF00"/>
              </a:solidFill>
              <a:latin typeface="Arial" pitchFamily="34" charset="0"/>
            </a:endParaRPr>
          </a:p>
          <a:p>
            <a:endParaRPr lang="en-US" altLang="en-US" smtClean="0">
              <a:latin typeface="Arial" pitchFamily="34" charset="0"/>
            </a:endParaRPr>
          </a:p>
          <a:p>
            <a:r>
              <a:rPr lang="en-US" altLang="en-US" i="1" smtClean="0">
                <a:solidFill>
                  <a:srgbClr val="FFFF00"/>
                </a:solidFill>
                <a:latin typeface="Arial" pitchFamily="34" charset="0"/>
              </a:rPr>
              <a:t>Bottom Line:  </a:t>
            </a:r>
          </a:p>
          <a:p>
            <a:pPr lvl="1"/>
            <a:r>
              <a:rPr lang="en-US" altLang="en-US" sz="1300" i="1">
                <a:solidFill>
                  <a:srgbClr val="FFFF00"/>
                </a:solidFill>
                <a:latin typeface="Arial" pitchFamily="34" charset="0"/>
              </a:rPr>
              <a:t>The reader is an evaluation instrument that is subject to variability, bias and drift.  </a:t>
            </a:r>
          </a:p>
          <a:p>
            <a:pPr lvl="1"/>
            <a:r>
              <a:rPr lang="en-US" altLang="en-US" sz="1300" i="1">
                <a:solidFill>
                  <a:srgbClr val="FFFF00"/>
                </a:solidFill>
                <a:latin typeface="Arial" pitchFamily="34" charset="0"/>
              </a:rPr>
              <a:t>Calibration should occur as it would with any instrument</a:t>
            </a:r>
            <a:endParaRPr lang="en-US" altLang="en-US" i="1" smtClean="0">
              <a:solidFill>
                <a:srgbClr val="FFFF00"/>
              </a:solidFill>
              <a:latin typeface="Arial" pitchFamily="34" charset="0"/>
            </a:endParaRPr>
          </a:p>
          <a:p>
            <a:endParaRPr lang="en-US"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p:spPr>
        <p:txBody>
          <a:bodyPr/>
          <a:lstStyle/>
          <a:p>
            <a:r>
              <a:rPr lang="en-US" smtClean="0"/>
              <a:t>t=1:00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p:spPr>
        <p:txBody>
          <a:bodyPr/>
          <a:lstStyle/>
          <a:p>
            <a:r>
              <a:rPr lang="en-US" smtClean="0"/>
              <a:t>t=2:00</a:t>
            </a:r>
          </a:p>
          <a:p>
            <a:endParaRPr lang="en-US" smtClean="0"/>
          </a:p>
          <a:p>
            <a:r>
              <a:rPr lang="en-US" smtClean="0"/>
              <a:t>There is a complex relationship between bias, prevalence, performance heterogeneity and agreement that is not easily</a:t>
            </a:r>
          </a:p>
          <a:p>
            <a:r>
              <a:rPr lang="en-US" smtClean="0"/>
              <a:t> distilled into a single summary metric.  Therefore, the metric for agreement of patient categorical classification and the conditional independence of the 2 readers.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p:spPr>
        <p:txBody>
          <a:bodyPr/>
          <a:lstStyle/>
          <a:p>
            <a:r>
              <a:rPr lang="en-US" smtClean="0"/>
              <a:t>t=2:00</a:t>
            </a:r>
          </a:p>
          <a:p>
            <a:endParaRPr lang="en-US" smtClean="0"/>
          </a:p>
          <a:p>
            <a:r>
              <a:rPr lang="en-US" smtClean="0"/>
              <a:t>There is a complex relationship between bias, prevalence, performance heterogeneity and agreement that is not easily</a:t>
            </a:r>
          </a:p>
          <a:p>
            <a:r>
              <a:rPr lang="en-US" smtClean="0"/>
              <a:t> distilled into a single summary metric.  Therefore, the metric for agreement of patient categorical classification and the conditional independence of the 2 readers.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p:spPr>
        <p:txBody>
          <a:bodyPr/>
          <a:lstStyle/>
          <a:p>
            <a:r>
              <a:rPr lang="en-US" smtClean="0"/>
              <a:t>t=2:00</a:t>
            </a:r>
          </a:p>
          <a:p>
            <a:endParaRPr lang="en-US" smtClean="0"/>
          </a:p>
          <a:p>
            <a:r>
              <a:rPr lang="en-US" smtClean="0"/>
              <a:t>There is a complex relationship between bias, prevalence, performance heterogeneity and agreement that is not easily</a:t>
            </a:r>
          </a:p>
          <a:p>
            <a:r>
              <a:rPr lang="en-US" smtClean="0"/>
              <a:t> distilled into a single summary metric.  Therefore, the metric for agreement of patient categorical classification and the conditional independence of the 2 readers.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p:spPr>
        <p:txBody>
          <a:bodyPr/>
          <a:lstStyle/>
          <a:p>
            <a:r>
              <a:rPr lang="en-US" smtClean="0"/>
              <a:t>t=1:25</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96518" y="1090851"/>
            <a:ext cx="2792811" cy="1106702"/>
          </a:xfrm>
        </p:spPr>
        <p:txBody>
          <a:bodyPr>
            <a:normAutofit/>
          </a:bodyPr>
          <a:lstStyle>
            <a:lvl1pPr>
              <a:defRPr sz="2600"/>
            </a:lvl1pPr>
          </a:lstStyle>
          <a:p>
            <a:r>
              <a:rPr lang="en-GB" dirty="0" smtClean="0"/>
              <a:t>Click to edit Master title style</a:t>
            </a:r>
            <a:endParaRPr lang="en-US" dirty="0"/>
          </a:p>
        </p:txBody>
      </p:sp>
      <p:sp>
        <p:nvSpPr>
          <p:cNvPr id="3" name="Subtitle 2"/>
          <p:cNvSpPr>
            <a:spLocks noGrp="1"/>
          </p:cNvSpPr>
          <p:nvPr>
            <p:ph type="subTitle" idx="1"/>
          </p:nvPr>
        </p:nvSpPr>
        <p:spPr>
          <a:xfrm>
            <a:off x="5696609" y="2434318"/>
            <a:ext cx="2792811" cy="2874745"/>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40252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pter Slide 10-SignatureSeries">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65446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PINTAD </a:t>
            </a:r>
            <a:endParaRPr lang="en-US"/>
          </a:p>
        </p:txBody>
      </p:sp>
      <p:sp>
        <p:nvSpPr>
          <p:cNvPr id="6" name="Slide Number Placeholder 5"/>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319197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PINTAD </a:t>
            </a:r>
            <a:endParaRPr lang="en-US"/>
          </a:p>
        </p:txBody>
      </p:sp>
      <p:sp>
        <p:nvSpPr>
          <p:cNvPr id="6" name="Slide Number Placeholder 5"/>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2964451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PINTAD </a:t>
            </a:r>
            <a:endParaRPr lang="en-US"/>
          </a:p>
        </p:txBody>
      </p:sp>
      <p:sp>
        <p:nvSpPr>
          <p:cNvPr id="6" name="Slide Number Placeholder 5"/>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3875964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PINTAD </a:t>
            </a:r>
            <a:endParaRPr lang="en-US"/>
          </a:p>
        </p:txBody>
      </p:sp>
      <p:sp>
        <p:nvSpPr>
          <p:cNvPr id="7" name="Slide Number Placeholder 6"/>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77293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PINTAD </a:t>
            </a:r>
            <a:endParaRPr lang="en-US"/>
          </a:p>
        </p:txBody>
      </p:sp>
      <p:sp>
        <p:nvSpPr>
          <p:cNvPr id="9" name="Slide Number Placeholder 8"/>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223082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PINTAD </a:t>
            </a:r>
            <a:endParaRPr lang="en-US"/>
          </a:p>
        </p:txBody>
      </p:sp>
      <p:sp>
        <p:nvSpPr>
          <p:cNvPr id="5" name="Slide Number Placeholder 4"/>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124481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PINTAD </a:t>
            </a:r>
            <a:endParaRPr lang="en-US"/>
          </a:p>
        </p:txBody>
      </p:sp>
      <p:sp>
        <p:nvSpPr>
          <p:cNvPr id="4" name="Slide Number Placeholder 3"/>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1246956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PINTAD </a:t>
            </a:r>
            <a:endParaRPr lang="en-US"/>
          </a:p>
        </p:txBody>
      </p:sp>
      <p:sp>
        <p:nvSpPr>
          <p:cNvPr id="7" name="Slide Number Placeholder 6"/>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2730433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PINTAD </a:t>
            </a:r>
            <a:endParaRPr lang="en-US"/>
          </a:p>
        </p:txBody>
      </p:sp>
      <p:sp>
        <p:nvSpPr>
          <p:cNvPr id="7" name="Slide Number Placeholder 6"/>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31392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352638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PINTAD </a:t>
            </a:r>
            <a:endParaRPr lang="en-US"/>
          </a:p>
        </p:txBody>
      </p:sp>
      <p:sp>
        <p:nvSpPr>
          <p:cNvPr id="6" name="Slide Number Placeholder 5"/>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85284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PINTAD </a:t>
            </a:r>
            <a:endParaRPr lang="en-US"/>
          </a:p>
        </p:txBody>
      </p:sp>
      <p:sp>
        <p:nvSpPr>
          <p:cNvPr id="6" name="Slide Number Placeholder 5"/>
          <p:cNvSpPr>
            <a:spLocks noGrp="1"/>
          </p:cNvSpPr>
          <p:nvPr>
            <p:ph type="sldNum" sz="quarter" idx="12"/>
          </p:nvPr>
        </p:nvSpPr>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3073002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Slide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5528100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pter Slide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9"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38310563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pter Slide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15188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Slide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2790352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Slide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776853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ter Slide6">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181873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pter Slide7">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242904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Slide8">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3174305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48256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Slide9">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GB"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extLst>
      <p:ext uri="{BB962C8B-B14F-4D97-AF65-F5344CB8AC3E}">
        <p14:creationId xmlns:p14="http://schemas.microsoft.com/office/powerpoint/2010/main" val="1773781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463564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073319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67971" name="Rectangle 3"/>
          <p:cNvSpPr>
            <a:spLocks noGrp="1" noChangeArrowheads="1"/>
          </p:cNvSpPr>
          <p:nvPr>
            <p:ph type="ctrTitle"/>
          </p:nvPr>
        </p:nvSpPr>
        <p:spPr>
          <a:xfrm>
            <a:off x="685800" y="2130425"/>
            <a:ext cx="7772400" cy="1470025"/>
          </a:xfrm>
        </p:spPr>
        <p:txBody>
          <a:bodyPr/>
          <a:lstStyle>
            <a:lvl1pPr algn="ctr">
              <a:defRPr sz="3400">
                <a:solidFill>
                  <a:srgbClr val="00877D"/>
                </a:solidFill>
              </a:defRPr>
            </a:lvl1pPr>
          </a:lstStyle>
          <a:p>
            <a:pPr lvl="0"/>
            <a:r>
              <a:rPr lang="en-US" noProof="0" smtClean="0"/>
              <a:t>Click to edit Master title style</a:t>
            </a:r>
          </a:p>
        </p:txBody>
      </p:sp>
      <p:sp>
        <p:nvSpPr>
          <p:cNvPr id="46797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pic>
        <p:nvPicPr>
          <p:cNvPr id="5" name="Picture 4" descr="ICON logo pms solid.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6" name="Straight Connector 5"/>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9127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345892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535700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70038"/>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321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657678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524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515013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1853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53028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75305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698385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310173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083329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29873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762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762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90515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51575"/>
            <a:ext cx="2133600" cy="47625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1"/>
          </p:nvPr>
        </p:nvSpPr>
        <p:spPr>
          <a:xfrm>
            <a:off x="6553200" y="6248400"/>
            <a:ext cx="2133600" cy="476250"/>
          </a:xfrm>
          <a:prstGeom prst="rect">
            <a:avLst/>
          </a:prstGeom>
        </p:spPr>
        <p:txBody>
          <a:bodyPr/>
          <a:lstStyle>
            <a:lvl1pPr>
              <a:defRPr/>
            </a:lvl1pPr>
          </a:lstStyle>
          <a:p>
            <a:fld id="{D00CDFFD-6AB9-44E5-AB87-4268CD576E52}" type="slidenum">
              <a:rPr lang="en-US" altLang="en-US"/>
              <a:pPr/>
              <a:t>‹#›</a:t>
            </a:fld>
            <a:endParaRPr lang="en-US" altLang="en-US"/>
          </a:p>
        </p:txBody>
      </p:sp>
      <p:sp>
        <p:nvSpPr>
          <p:cNvPr id="6" name="Footer Placeholder 5"/>
          <p:cNvSpPr>
            <a:spLocks noGrp="1"/>
          </p:cNvSpPr>
          <p:nvPr>
            <p:ph type="ftr" sz="quarter" idx="12"/>
          </p:nvPr>
        </p:nvSpPr>
        <p:spPr>
          <a:xfrm>
            <a:off x="3124200" y="6248400"/>
            <a:ext cx="2895600" cy="476250"/>
          </a:xfrm>
          <a:prstGeom prst="rect">
            <a:avLst/>
          </a:prstGeom>
        </p:spPr>
        <p:txBody>
          <a:bodyPr/>
          <a:lstStyle>
            <a:lvl1pPr>
              <a:defRPr/>
            </a:lvl1pPr>
          </a:lstStyle>
          <a:p>
            <a:r>
              <a:rPr lang="en-US" altLang="en-US" smtClean="0"/>
              <a:t>PINTAD </a:t>
            </a:r>
            <a:endParaRPr lang="en-US" altLang="en-US"/>
          </a:p>
        </p:txBody>
      </p:sp>
    </p:spTree>
    <p:extLst>
      <p:ext uri="{BB962C8B-B14F-4D97-AF65-F5344CB8AC3E}">
        <p14:creationId xmlns:p14="http://schemas.microsoft.com/office/powerpoint/2010/main" val="3229341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7772400" cy="914400"/>
          </a:xfrm>
        </p:spPr>
        <p:txBody>
          <a:bodyPr/>
          <a:lstStyle/>
          <a:p>
            <a:r>
              <a:rPr lang="en-US"/>
              <a:t>Click to edit Master title style</a:t>
            </a:r>
          </a:p>
        </p:txBody>
      </p:sp>
      <p:sp>
        <p:nvSpPr>
          <p:cNvPr id="3" name="Text Placeholder 2"/>
          <p:cNvSpPr>
            <a:spLocks noGrp="1"/>
          </p:cNvSpPr>
          <p:nvPr>
            <p:ph type="body" sz="half" idx="1"/>
          </p:nvPr>
        </p:nvSpPr>
        <p:spPr>
          <a:xfrm>
            <a:off x="3810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43400" y="1524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6759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96518" y="1090851"/>
            <a:ext cx="2792811" cy="1106702"/>
          </a:xfrm>
        </p:spPr>
        <p:txBody>
          <a:bodyPr>
            <a:normAutofit/>
          </a:bodyPr>
          <a:lstStyle>
            <a:lvl1pPr>
              <a:defRPr sz="2600"/>
            </a:lvl1pPr>
          </a:lstStyle>
          <a:p>
            <a:r>
              <a:rPr lang="en-US" smtClean="0"/>
              <a:t>Click to edit Master title style</a:t>
            </a:r>
            <a:endParaRPr lang="en-US" dirty="0"/>
          </a:p>
        </p:txBody>
      </p:sp>
      <p:sp>
        <p:nvSpPr>
          <p:cNvPr id="3" name="Subtitle 2"/>
          <p:cNvSpPr>
            <a:spLocks noGrp="1"/>
          </p:cNvSpPr>
          <p:nvPr>
            <p:ph type="subTitle" idx="1"/>
          </p:nvPr>
        </p:nvSpPr>
        <p:spPr>
          <a:xfrm>
            <a:off x="5696609" y="2434318"/>
            <a:ext cx="2792811" cy="2874745"/>
          </a:xfrm>
        </p:spPr>
        <p:txBody>
          <a:bodyPr>
            <a:normAutofit/>
          </a:bodyPr>
          <a:lstStyle>
            <a:lvl1pPr marL="0" indent="0" algn="l">
              <a:buNone/>
              <a:defRPr sz="1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402526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5263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4825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5">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181928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4">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53058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lide5">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8192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lide6">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62150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7">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5523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Slide8">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29426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9">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701420" y="2434111"/>
            <a:ext cx="2879538" cy="32932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1883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pter Slide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5528100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Slide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9"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8310563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pter Slide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7"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518818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hapter Slide4">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9035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6">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621505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pter Slide5">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7685364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hapter Slide6">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1818730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hapter Slide7">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429045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pter Slide8">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743058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hapter Slide9">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56229" y="225464"/>
            <a:ext cx="6479983" cy="521573"/>
          </a:xfrm>
        </p:spPr>
        <p:txBody>
          <a:bodyPr/>
          <a:lstStyle/>
          <a:p>
            <a:r>
              <a:rPr lang="en-US" smtClean="0"/>
              <a:t>Click to edit Master title style</a:t>
            </a:r>
            <a:endParaRPr lang="en-US"/>
          </a:p>
        </p:txBody>
      </p:sp>
      <p:sp>
        <p:nvSpPr>
          <p:cNvPr id="5" name="Text Placeholder 2"/>
          <p:cNvSpPr>
            <a:spLocks noGrp="1"/>
          </p:cNvSpPr>
          <p:nvPr>
            <p:ph type="body" idx="13"/>
          </p:nvPr>
        </p:nvSpPr>
        <p:spPr>
          <a:xfrm>
            <a:off x="261610" y="834049"/>
            <a:ext cx="6474602" cy="292095"/>
          </a:xfrm>
        </p:spPr>
        <p:txBody>
          <a:bodyPr anchor="b">
            <a:normAutofit/>
          </a:bodyPr>
          <a:lstStyle>
            <a:lvl1pPr marL="0" indent="0">
              <a:buNone/>
              <a:defRPr sz="1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73781110"/>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age Number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553333"/>
          </a:xfrm>
        </p:spPr>
        <p:txBody>
          <a:bodyPr>
            <a:normAutofit/>
          </a:bodyPr>
          <a:lstStyle>
            <a:lvl1pPr>
              <a:defRPr sz="1800"/>
            </a:lvl1pPr>
          </a:lstStyle>
          <a:p>
            <a:r>
              <a:rPr lang="en-US" smtClean="0"/>
              <a:t>Click to edit Master title style</a:t>
            </a:r>
            <a:endParaRPr lang="en-IE"/>
          </a:p>
        </p:txBody>
      </p:sp>
      <p:sp>
        <p:nvSpPr>
          <p:cNvPr id="5" name="Content Placeholder 2"/>
          <p:cNvSpPr>
            <a:spLocks noGrp="1"/>
          </p:cNvSpPr>
          <p:nvPr>
            <p:ph idx="1"/>
          </p:nvPr>
        </p:nvSpPr>
        <p:spPr>
          <a:xfrm>
            <a:off x="457200" y="1220168"/>
            <a:ext cx="8229600" cy="5328899"/>
          </a:xfrm>
        </p:spPr>
        <p:txBody>
          <a:bodyPr/>
          <a:lstStyle>
            <a:lvl2pPr>
              <a:defRPr sz="1400">
                <a:solidFill>
                  <a:srgbClr val="595959"/>
                </a:solidFill>
              </a:defRPr>
            </a:lvl2pPr>
            <a:lvl3pPr>
              <a:defRPr sz="1400">
                <a:solidFill>
                  <a:srgbClr val="595959"/>
                </a:solidFill>
              </a:defRPr>
            </a:lvl3pPr>
            <a:lvl4pPr>
              <a:defRPr sz="1400">
                <a:solidFill>
                  <a:srgbClr val="595959"/>
                </a:solidFill>
              </a:defRPr>
            </a:lvl4pPr>
            <a:lvl5pPr>
              <a:defRPr sz="1400">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smtClean="0"/>
              <a:t>PINTAD </a:t>
            </a:r>
            <a:endParaRPr lang="en-IE" dirty="0"/>
          </a:p>
        </p:txBody>
      </p:sp>
      <p:sp>
        <p:nvSpPr>
          <p:cNvPr id="7"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C4C4C"/>
                </a:solidFill>
              </a:defRPr>
            </a:lvl1pPr>
          </a:lstStyle>
          <a:p>
            <a:fld id="{FA396AC7-8BA9-466B-94A2-42083320CA4A}" type="slidenum">
              <a:rPr lang="en-IE" smtClean="0"/>
              <a:pPr/>
              <a:t>‹#›</a:t>
            </a:fld>
            <a:endParaRPr lang="en-IE" dirty="0"/>
          </a:p>
        </p:txBody>
      </p:sp>
      <p:sp>
        <p:nvSpPr>
          <p:cNvPr id="3" name="TextBox 2"/>
          <p:cNvSpPr txBox="1"/>
          <p:nvPr userDrawn="1"/>
        </p:nvSpPr>
        <p:spPr>
          <a:xfrm>
            <a:off x="457200" y="6356350"/>
            <a:ext cx="2667000" cy="276999"/>
          </a:xfrm>
          <a:prstGeom prst="rect">
            <a:avLst/>
          </a:prstGeom>
          <a:noFill/>
        </p:spPr>
        <p:txBody>
          <a:bodyPr wrap="square" rtlCol="0">
            <a:spAutoFit/>
          </a:bodyPr>
          <a:lstStyle/>
          <a:p>
            <a:fld id="{23F7E902-9957-42B7-AADB-17756CE1D0AF}" type="datetime4">
              <a:rPr lang="en-US" sz="1200" smtClean="0">
                <a:solidFill>
                  <a:srgbClr val="666666"/>
                </a:solidFill>
              </a:rPr>
              <a:t>March 17, 2016</a:t>
            </a:fld>
            <a:endParaRPr lang="en-US" sz="1200" dirty="0" err="1" smtClean="0">
              <a:solidFill>
                <a:srgbClr val="666666"/>
              </a:solidFill>
            </a:endParaRPr>
          </a:p>
        </p:txBody>
      </p:sp>
    </p:spTree>
    <p:extLst>
      <p:ext uri="{BB962C8B-B14F-4D97-AF65-F5344CB8AC3E}">
        <p14:creationId xmlns:p14="http://schemas.microsoft.com/office/powerpoint/2010/main" val="160493852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4638"/>
            <a:ext cx="7772400" cy="1362075"/>
          </a:xfr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PINTAD </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B477CBE-BA3C-406B-80B1-872622FDE573}" type="slidenum">
              <a:rPr lang="en-US" smtClean="0"/>
              <a:t>‹#›</a:t>
            </a:fld>
            <a:endParaRPr lang="en-US"/>
          </a:p>
        </p:txBody>
      </p:sp>
    </p:spTree>
    <p:extLst>
      <p:ext uri="{BB962C8B-B14F-4D97-AF65-F5344CB8AC3E}">
        <p14:creationId xmlns:p14="http://schemas.microsoft.com/office/powerpoint/2010/main" val="285690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7">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825523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8">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3294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9">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5701420" y="2434111"/>
            <a:ext cx="2879538" cy="329321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1188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2.jp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image" Target="../media/image2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image" Target="../media/image2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5.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emf"/><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jp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2.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2.jpg"/><Relationship Id="rId5" Type="http://schemas.openxmlformats.org/officeDocument/2006/relationships/slideLayout" Target="../slideLayouts/slideLayout60.xml"/><Relationship Id="rId10" Type="http://schemas.openxmlformats.org/officeDocument/2006/relationships/theme" Target="../theme/theme7.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4" Type="http://schemas.openxmlformats.org/officeDocument/2006/relationships/image" Target="../media/image2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1420" y="1071438"/>
            <a:ext cx="2879538" cy="1143000"/>
          </a:xfrm>
          <a:prstGeom prst="rect">
            <a:avLst/>
          </a:prstGeom>
        </p:spPr>
        <p:txBody>
          <a:bodyPr vert="horz" lIns="91440" tIns="45720" rIns="91440" bIns="45720" rtlCol="0" anchor="ctr">
            <a:normAutofit/>
          </a:bodyPr>
          <a:lstStyle/>
          <a:p>
            <a:r>
              <a:rPr lang="en-GB" dirty="0" smtClean="0"/>
              <a:t>Presentation</a:t>
            </a:r>
            <a:br>
              <a:rPr lang="en-GB" dirty="0" smtClean="0"/>
            </a:br>
            <a:r>
              <a:rPr lang="en-GB" dirty="0" smtClean="0"/>
              <a:t>Title</a:t>
            </a:r>
            <a:endParaRPr lang="en-US" dirty="0"/>
          </a:p>
        </p:txBody>
      </p:sp>
      <p:sp>
        <p:nvSpPr>
          <p:cNvPr id="3" name="Text Placeholder 2"/>
          <p:cNvSpPr>
            <a:spLocks noGrp="1"/>
          </p:cNvSpPr>
          <p:nvPr>
            <p:ph type="body" idx="1"/>
          </p:nvPr>
        </p:nvSpPr>
        <p:spPr>
          <a:xfrm>
            <a:off x="5701420" y="2440430"/>
            <a:ext cx="2879538" cy="329321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descr="ICON logo white new.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807262" y="274638"/>
            <a:ext cx="1158349" cy="491079"/>
          </a:xfrm>
          <a:prstGeom prst="rect">
            <a:avLst/>
          </a:prstGeom>
        </p:spPr>
      </p:pic>
    </p:spTree>
    <p:extLst>
      <p:ext uri="{BB962C8B-B14F-4D97-AF65-F5344CB8AC3E}">
        <p14:creationId xmlns:p14="http://schemas.microsoft.com/office/powerpoint/2010/main" val="31624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73" r:id="rId4"/>
    <p:sldLayoutId id="2147483674" r:id="rId5"/>
    <p:sldLayoutId id="2147483675" r:id="rId6"/>
    <p:sldLayoutId id="2147483676" r:id="rId7"/>
    <p:sldLayoutId id="2147483677" r:id="rId8"/>
    <p:sldLayoutId id="2147483678" r:id="rId9"/>
    <p:sldLayoutId id="2147483684" r:id="rId10"/>
  </p:sldLayoutIdLst>
  <p:hf hdr="0" dt="0"/>
  <p:txStyles>
    <p:titleStyle>
      <a:lvl1pPr algn="l" defTabSz="457200" rtl="0" eaLnBrk="1" latinLnBrk="0" hangingPunct="1">
        <a:spcBef>
          <a:spcPct val="0"/>
        </a:spcBef>
        <a:buNone/>
        <a:defRPr sz="2600" b="1" kern="1200" baseline="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16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600" kern="1200">
          <a:solidFill>
            <a:srgbClr val="FFFFFF"/>
          </a:solidFill>
          <a:latin typeface="Arial"/>
          <a:ea typeface="+mn-ea"/>
          <a:cs typeface="Arial"/>
        </a:defRPr>
      </a:lvl2pPr>
      <a:lvl3pPr marL="914400" indent="0" algn="l" defTabSz="457200" rtl="0" eaLnBrk="1" latinLnBrk="0" hangingPunct="1">
        <a:spcBef>
          <a:spcPct val="20000"/>
        </a:spcBef>
        <a:buFont typeface="Arial"/>
        <a:buNone/>
        <a:defRPr sz="1600" kern="1200">
          <a:solidFill>
            <a:srgbClr val="FFFFFF"/>
          </a:solidFill>
          <a:latin typeface="Arial"/>
          <a:ea typeface="+mn-ea"/>
          <a:cs typeface="Arial"/>
        </a:defRPr>
      </a:lvl3pPr>
      <a:lvl4pPr marL="1371600" indent="0" algn="l" defTabSz="457200" rtl="0" eaLnBrk="1" latinLnBrk="0" hangingPunct="1">
        <a:spcBef>
          <a:spcPct val="20000"/>
        </a:spcBef>
        <a:buFont typeface="Arial"/>
        <a:buNone/>
        <a:defRPr sz="1600" kern="1200">
          <a:solidFill>
            <a:srgbClr val="FFFFFF"/>
          </a:solidFill>
          <a:latin typeface="Arial"/>
          <a:ea typeface="+mn-ea"/>
          <a:cs typeface="Arial"/>
        </a:defRPr>
      </a:lvl4pPr>
      <a:lvl5pPr marL="1828800" indent="0" algn="l" defTabSz="457200" rtl="0" eaLnBrk="1" latinLnBrk="0" hangingPunct="1">
        <a:spcBef>
          <a:spcPct val="20000"/>
        </a:spcBef>
        <a:buFont typeface="Arial"/>
        <a:buNone/>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PINTAD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77CBE-BA3C-406B-80B1-872622FDE573}" type="slidenum">
              <a:rPr lang="en-US" smtClean="0"/>
              <a:t>‹#›</a:t>
            </a:fld>
            <a:endParaRPr lang="en-US"/>
          </a:p>
        </p:txBody>
      </p:sp>
    </p:spTree>
    <p:extLst>
      <p:ext uri="{BB962C8B-B14F-4D97-AF65-F5344CB8AC3E}">
        <p14:creationId xmlns:p14="http://schemas.microsoft.com/office/powerpoint/2010/main" val="12050146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71" y="243513"/>
            <a:ext cx="6096000" cy="49107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264385" y="822118"/>
            <a:ext cx="6096000" cy="346816"/>
          </a:xfrm>
          <a:prstGeom prst="rect">
            <a:avLst/>
          </a:prstGeom>
        </p:spPr>
        <p:txBody>
          <a:bodyPr vert="horz" lIns="91440" tIns="45720" rIns="91440" bIns="45720" rtlCol="0">
            <a:normAutofit/>
          </a:bodyPr>
          <a:lstStyle/>
          <a:p>
            <a:pPr lvl="0"/>
            <a:r>
              <a:rPr lang="en-GB" dirty="0" smtClean="0"/>
              <a:t>Click to edit Master text styles</a:t>
            </a:r>
          </a:p>
        </p:txBody>
      </p:sp>
      <p:pic>
        <p:nvPicPr>
          <p:cNvPr id="7" name="Picture 6" descr="ICON logo white new.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528451" y="274638"/>
            <a:ext cx="1158349" cy="491079"/>
          </a:xfrm>
          <a:prstGeom prst="rect">
            <a:avLst/>
          </a:prstGeom>
        </p:spPr>
      </p:pic>
    </p:spTree>
    <p:extLst>
      <p:ext uri="{BB962C8B-B14F-4D97-AF65-F5344CB8AC3E}">
        <p14:creationId xmlns:p14="http://schemas.microsoft.com/office/powerpoint/2010/main" val="171871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9" r:id="rId6"/>
    <p:sldLayoutId id="2147483670" r:id="rId7"/>
    <p:sldLayoutId id="2147483671" r:id="rId8"/>
    <p:sldLayoutId id="2147483679" r:id="rId9"/>
  </p:sldLayoutIdLst>
  <p:hf hd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smtClean="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smtClean="0"/>
              <a:t>Introduction Text</a:t>
            </a:r>
          </a:p>
          <a:p>
            <a:pPr lvl="1"/>
            <a:r>
              <a:rPr lang="en-GB" dirty="0" smtClean="0"/>
              <a:t>Second level</a:t>
            </a:r>
          </a:p>
        </p:txBody>
      </p:sp>
      <p:pic>
        <p:nvPicPr>
          <p:cNvPr id="7" name="Picture 6" descr="ICON logo pms solid.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9" name="Straight Connector 8"/>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839321"/>
      </p:ext>
    </p:extLst>
  </p:cSld>
  <p:clrMap bg1="lt1" tx1="dk1" bg2="lt2" tx2="dk2" accent1="accent1" accent2="accent2" accent3="accent3" accent4="accent4" accent5="accent5" accent6="accent6" hlink="hlink" folHlink="folHlink"/>
  <p:sldLayoutIdLst>
    <p:sldLayoutId id="2147483667" r:id="rId1"/>
    <p:sldLayoutId id="2147483681" r:id="rId2"/>
  </p:sldLayoutIdLst>
  <p:hf hd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3810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81000" y="1524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 name="Picture 4" descr="ICON logo pms solid.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6" name="Straight Connector 5"/>
          <p:cNvCxnSpPr/>
          <p:nvPr userDrawn="1"/>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0570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731"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32" r:id="rId13"/>
    <p:sldLayoutId id="2147483733" r:id="rId14"/>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600">
          <a:solidFill>
            <a:srgbClr val="00877D"/>
          </a:solidFill>
          <a:latin typeface="+mj-lt"/>
          <a:ea typeface="+mj-ea"/>
          <a:cs typeface="+mj-cs"/>
        </a:defRPr>
      </a:lvl1pPr>
      <a:lvl2pPr algn="l" rtl="0" eaLnBrk="0" fontAlgn="base" hangingPunct="0">
        <a:spcBef>
          <a:spcPct val="0"/>
        </a:spcBef>
        <a:spcAft>
          <a:spcPct val="0"/>
        </a:spcAft>
        <a:defRPr sz="2600">
          <a:solidFill>
            <a:schemeClr val="bg1"/>
          </a:solidFill>
          <a:latin typeface="Arial" pitchFamily="34" charset="0"/>
        </a:defRPr>
      </a:lvl2pPr>
      <a:lvl3pPr algn="l" rtl="0" eaLnBrk="0" fontAlgn="base" hangingPunct="0">
        <a:spcBef>
          <a:spcPct val="0"/>
        </a:spcBef>
        <a:spcAft>
          <a:spcPct val="0"/>
        </a:spcAft>
        <a:defRPr sz="2600">
          <a:solidFill>
            <a:schemeClr val="bg1"/>
          </a:solidFill>
          <a:latin typeface="Arial" pitchFamily="34" charset="0"/>
        </a:defRPr>
      </a:lvl3pPr>
      <a:lvl4pPr algn="l" rtl="0" eaLnBrk="0" fontAlgn="base" hangingPunct="0">
        <a:spcBef>
          <a:spcPct val="0"/>
        </a:spcBef>
        <a:spcAft>
          <a:spcPct val="0"/>
        </a:spcAft>
        <a:defRPr sz="2600">
          <a:solidFill>
            <a:schemeClr val="bg1"/>
          </a:solidFill>
          <a:latin typeface="Arial" pitchFamily="34" charset="0"/>
        </a:defRPr>
      </a:lvl4pPr>
      <a:lvl5pPr algn="l" rtl="0" eaLnBrk="0" fontAlgn="base" hangingPunct="0">
        <a:spcBef>
          <a:spcPct val="0"/>
        </a:spcBef>
        <a:spcAft>
          <a:spcPct val="0"/>
        </a:spcAft>
        <a:defRPr sz="2600">
          <a:solidFill>
            <a:schemeClr val="bg1"/>
          </a:solidFill>
          <a:latin typeface="Arial" pitchFamily="34" charset="0"/>
        </a:defRPr>
      </a:lvl5pPr>
      <a:lvl6pPr marL="457200" algn="l" rtl="0" fontAlgn="base">
        <a:spcBef>
          <a:spcPct val="0"/>
        </a:spcBef>
        <a:spcAft>
          <a:spcPct val="0"/>
        </a:spcAft>
        <a:defRPr sz="2600">
          <a:solidFill>
            <a:schemeClr val="bg1"/>
          </a:solidFill>
          <a:latin typeface="Arial" pitchFamily="34" charset="0"/>
        </a:defRPr>
      </a:lvl6pPr>
      <a:lvl7pPr marL="914400" algn="l" rtl="0" fontAlgn="base">
        <a:spcBef>
          <a:spcPct val="0"/>
        </a:spcBef>
        <a:spcAft>
          <a:spcPct val="0"/>
        </a:spcAft>
        <a:defRPr sz="2600">
          <a:solidFill>
            <a:schemeClr val="bg1"/>
          </a:solidFill>
          <a:latin typeface="Arial" pitchFamily="34" charset="0"/>
        </a:defRPr>
      </a:lvl7pPr>
      <a:lvl8pPr marL="1371600" algn="l" rtl="0" fontAlgn="base">
        <a:spcBef>
          <a:spcPct val="0"/>
        </a:spcBef>
        <a:spcAft>
          <a:spcPct val="0"/>
        </a:spcAft>
        <a:defRPr sz="2600">
          <a:solidFill>
            <a:schemeClr val="bg1"/>
          </a:solidFill>
          <a:latin typeface="Arial" pitchFamily="34" charset="0"/>
        </a:defRPr>
      </a:lvl8pPr>
      <a:lvl9pPr marL="1828800" algn="l" rtl="0" fontAlgn="base">
        <a:spcBef>
          <a:spcPct val="0"/>
        </a:spcBef>
        <a:spcAft>
          <a:spcPct val="0"/>
        </a:spcAft>
        <a:defRPr sz="2600">
          <a:solidFill>
            <a:schemeClr val="bg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
        <a:defRPr sz="2400">
          <a:solidFill>
            <a:srgbClr val="00877D"/>
          </a:solidFill>
          <a:latin typeface="+mn-lt"/>
          <a:ea typeface="+mn-ea"/>
          <a:cs typeface="+mn-cs"/>
        </a:defRPr>
      </a:lvl1pPr>
      <a:lvl2pPr marL="742950" indent="-285750" algn="l" rtl="0" eaLnBrk="0" fontAlgn="base" hangingPunct="0">
        <a:lnSpc>
          <a:spcPct val="90000"/>
        </a:lnSpc>
        <a:spcBef>
          <a:spcPct val="20000"/>
        </a:spcBef>
        <a:spcAft>
          <a:spcPct val="0"/>
        </a:spcAft>
        <a:buChar char="–"/>
        <a:defRPr sz="2000">
          <a:solidFill>
            <a:srgbClr val="666366"/>
          </a:solidFill>
          <a:latin typeface="+mn-lt"/>
        </a:defRPr>
      </a:lvl2pPr>
      <a:lvl3pPr marL="1143000" indent="-228600" algn="l" rtl="0" eaLnBrk="0" fontAlgn="base" hangingPunct="0">
        <a:lnSpc>
          <a:spcPct val="90000"/>
        </a:lnSpc>
        <a:spcBef>
          <a:spcPct val="20000"/>
        </a:spcBef>
        <a:spcAft>
          <a:spcPct val="0"/>
        </a:spcAft>
        <a:buChar char="•"/>
        <a:defRPr>
          <a:solidFill>
            <a:srgbClr val="666366"/>
          </a:solidFill>
          <a:latin typeface="+mn-lt"/>
        </a:defRPr>
      </a:lvl3pPr>
      <a:lvl4pPr marL="1600200" indent="-228600" algn="l" rtl="0" eaLnBrk="0" fontAlgn="base" hangingPunct="0">
        <a:spcBef>
          <a:spcPct val="20000"/>
        </a:spcBef>
        <a:spcAft>
          <a:spcPct val="0"/>
        </a:spcAft>
        <a:buFont typeface="Times" pitchFamily="18" charset="0"/>
        <a:buChar char="–"/>
        <a:defRPr sz="1600">
          <a:solidFill>
            <a:srgbClr val="666366"/>
          </a:solidFill>
          <a:latin typeface="+mn-lt"/>
        </a:defRPr>
      </a:lvl4pPr>
      <a:lvl5pPr marL="2057400" indent="-228600" algn="l" rtl="0" eaLnBrk="0" fontAlgn="base" hangingPunct="0">
        <a:spcBef>
          <a:spcPct val="20000"/>
        </a:spcBef>
        <a:spcAft>
          <a:spcPct val="0"/>
        </a:spcAft>
        <a:buFont typeface="Times" pitchFamily="18" charset="0"/>
        <a:buChar char="–"/>
        <a:defRPr sz="1400">
          <a:solidFill>
            <a:srgbClr val="666366"/>
          </a:solidFill>
          <a:latin typeface="+mn-lt"/>
        </a:defRPr>
      </a:lvl5pPr>
      <a:lvl6pPr marL="2514600" indent="-228600" algn="l" rtl="0" fontAlgn="base">
        <a:spcBef>
          <a:spcPct val="20000"/>
        </a:spcBef>
        <a:spcAft>
          <a:spcPct val="0"/>
        </a:spcAft>
        <a:buFont typeface="Times" pitchFamily="18" charset="0"/>
        <a:buChar char="–"/>
        <a:defRPr sz="1400">
          <a:solidFill>
            <a:srgbClr val="666366"/>
          </a:solidFill>
          <a:latin typeface="+mn-lt"/>
        </a:defRPr>
      </a:lvl6pPr>
      <a:lvl7pPr marL="2971800" indent="-228600" algn="l" rtl="0" fontAlgn="base">
        <a:spcBef>
          <a:spcPct val="20000"/>
        </a:spcBef>
        <a:spcAft>
          <a:spcPct val="0"/>
        </a:spcAft>
        <a:buFont typeface="Times" pitchFamily="18" charset="0"/>
        <a:buChar char="–"/>
        <a:defRPr sz="1400">
          <a:solidFill>
            <a:srgbClr val="666366"/>
          </a:solidFill>
          <a:latin typeface="+mn-lt"/>
        </a:defRPr>
      </a:lvl7pPr>
      <a:lvl8pPr marL="3429000" indent="-228600" algn="l" rtl="0" fontAlgn="base">
        <a:spcBef>
          <a:spcPct val="20000"/>
        </a:spcBef>
        <a:spcAft>
          <a:spcPct val="0"/>
        </a:spcAft>
        <a:buFont typeface="Times" pitchFamily="18" charset="0"/>
        <a:buChar char="–"/>
        <a:defRPr sz="1400">
          <a:solidFill>
            <a:srgbClr val="666366"/>
          </a:solidFill>
          <a:latin typeface="+mn-lt"/>
        </a:defRPr>
      </a:lvl8pPr>
      <a:lvl9pPr marL="3886200" indent="-228600" algn="l" rtl="0" fontAlgn="base">
        <a:spcBef>
          <a:spcPct val="20000"/>
        </a:spcBef>
        <a:spcAft>
          <a:spcPct val="0"/>
        </a:spcAft>
        <a:buFont typeface="Times" pitchFamily="18" charset="0"/>
        <a:buChar char="–"/>
        <a:defRPr sz="1400">
          <a:solidFill>
            <a:srgbClr val="666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1420" y="1071438"/>
            <a:ext cx="2879538" cy="1143000"/>
          </a:xfrm>
          <a:prstGeom prst="rect">
            <a:avLst/>
          </a:prstGeom>
        </p:spPr>
        <p:txBody>
          <a:bodyPr vert="horz" lIns="91440" tIns="45720" rIns="91440" bIns="45720" rtlCol="0" anchor="ctr">
            <a:normAutofit/>
          </a:bodyPr>
          <a:lstStyle/>
          <a:p>
            <a:r>
              <a:rPr lang="en-GB" dirty="0" smtClean="0"/>
              <a:t>Presentation</a:t>
            </a:r>
            <a:br>
              <a:rPr lang="en-GB" dirty="0" smtClean="0"/>
            </a:br>
            <a:r>
              <a:rPr lang="en-GB" dirty="0" smtClean="0"/>
              <a:t>Title</a:t>
            </a:r>
            <a:endParaRPr lang="en-US" dirty="0"/>
          </a:p>
        </p:txBody>
      </p:sp>
      <p:sp>
        <p:nvSpPr>
          <p:cNvPr id="3" name="Text Placeholder 2"/>
          <p:cNvSpPr>
            <a:spLocks noGrp="1"/>
          </p:cNvSpPr>
          <p:nvPr>
            <p:ph type="body" idx="1"/>
          </p:nvPr>
        </p:nvSpPr>
        <p:spPr>
          <a:xfrm>
            <a:off x="5701420" y="2440430"/>
            <a:ext cx="2879538" cy="329321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ICON logo white new.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07262" y="274638"/>
            <a:ext cx="1158349" cy="491079"/>
          </a:xfrm>
          <a:prstGeom prst="rect">
            <a:avLst/>
          </a:prstGeom>
        </p:spPr>
      </p:pic>
    </p:spTree>
    <p:extLst>
      <p:ext uri="{BB962C8B-B14F-4D97-AF65-F5344CB8AC3E}">
        <p14:creationId xmlns:p14="http://schemas.microsoft.com/office/powerpoint/2010/main" val="316241422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timing>
    <p:tnLst>
      <p:par>
        <p:cTn id="1" dur="indefinite" restart="never" nodeType="tmRoot"/>
      </p:par>
    </p:tnLst>
  </p:timing>
  <p:hf hdr="0" dt="0"/>
  <p:txStyles>
    <p:titleStyle>
      <a:lvl1pPr algn="l" defTabSz="457200" rtl="0" eaLnBrk="1" latinLnBrk="0" hangingPunct="1">
        <a:spcBef>
          <a:spcPct val="0"/>
        </a:spcBef>
        <a:buNone/>
        <a:defRPr sz="2600" b="1" kern="1200" baseline="0">
          <a:solidFill>
            <a:schemeClr val="bg1"/>
          </a:solidFill>
          <a:latin typeface="Arial"/>
          <a:ea typeface="+mj-ea"/>
          <a:cs typeface="Arial"/>
        </a:defRPr>
      </a:lvl1pPr>
    </p:titleStyle>
    <p:bodyStyle>
      <a:lvl1pPr marL="0" indent="0" algn="l" defTabSz="457200" rtl="0" eaLnBrk="1" latinLnBrk="0" hangingPunct="1">
        <a:spcBef>
          <a:spcPct val="20000"/>
        </a:spcBef>
        <a:buFont typeface="Arial"/>
        <a:buNone/>
        <a:defRPr sz="1600" kern="1200">
          <a:solidFill>
            <a:srgbClr val="FFFFFF"/>
          </a:solidFill>
          <a:latin typeface="Arial"/>
          <a:ea typeface="+mn-ea"/>
          <a:cs typeface="Arial"/>
        </a:defRPr>
      </a:lvl1pPr>
      <a:lvl2pPr marL="457200" indent="0" algn="l" defTabSz="457200" rtl="0" eaLnBrk="1" latinLnBrk="0" hangingPunct="1">
        <a:spcBef>
          <a:spcPct val="20000"/>
        </a:spcBef>
        <a:buFont typeface="Arial"/>
        <a:buNone/>
        <a:defRPr sz="1600" kern="1200">
          <a:solidFill>
            <a:srgbClr val="FFFFFF"/>
          </a:solidFill>
          <a:latin typeface="Arial"/>
          <a:ea typeface="+mn-ea"/>
          <a:cs typeface="Arial"/>
        </a:defRPr>
      </a:lvl2pPr>
      <a:lvl3pPr marL="914400" indent="0" algn="l" defTabSz="457200" rtl="0" eaLnBrk="1" latinLnBrk="0" hangingPunct="1">
        <a:spcBef>
          <a:spcPct val="20000"/>
        </a:spcBef>
        <a:buFont typeface="Arial"/>
        <a:buNone/>
        <a:defRPr sz="1600" kern="1200">
          <a:solidFill>
            <a:srgbClr val="FFFFFF"/>
          </a:solidFill>
          <a:latin typeface="Arial"/>
          <a:ea typeface="+mn-ea"/>
          <a:cs typeface="Arial"/>
        </a:defRPr>
      </a:lvl3pPr>
      <a:lvl4pPr marL="1371600" indent="0" algn="l" defTabSz="457200" rtl="0" eaLnBrk="1" latinLnBrk="0" hangingPunct="1">
        <a:spcBef>
          <a:spcPct val="20000"/>
        </a:spcBef>
        <a:buFont typeface="Arial"/>
        <a:buNone/>
        <a:defRPr sz="1600" kern="1200">
          <a:solidFill>
            <a:srgbClr val="FFFFFF"/>
          </a:solidFill>
          <a:latin typeface="Arial"/>
          <a:ea typeface="+mn-ea"/>
          <a:cs typeface="Arial"/>
        </a:defRPr>
      </a:lvl4pPr>
      <a:lvl5pPr marL="1828800" indent="0" algn="l" defTabSz="457200" rtl="0" eaLnBrk="1" latinLnBrk="0" hangingPunct="1">
        <a:spcBef>
          <a:spcPct val="20000"/>
        </a:spcBef>
        <a:buFont typeface="Arial"/>
        <a:buNone/>
        <a:defRPr sz="16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8071" y="243513"/>
            <a:ext cx="6096000" cy="4910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4385" y="822118"/>
            <a:ext cx="6096000" cy="346816"/>
          </a:xfrm>
          <a:prstGeom prst="rect">
            <a:avLst/>
          </a:prstGeom>
        </p:spPr>
        <p:txBody>
          <a:bodyPr vert="horz" lIns="91440" tIns="45720" rIns="91440" bIns="45720" rtlCol="0">
            <a:normAutofit/>
          </a:bodyPr>
          <a:lstStyle/>
          <a:p>
            <a:pPr lvl="0"/>
            <a:r>
              <a:rPr lang="en-GB" dirty="0" smtClean="0"/>
              <a:t>Click to edit Master text styles</a:t>
            </a:r>
          </a:p>
        </p:txBody>
      </p:sp>
      <p:pic>
        <p:nvPicPr>
          <p:cNvPr id="7" name="Picture 6" descr="ICON logo white new.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28451" y="274638"/>
            <a:ext cx="1158349" cy="491079"/>
          </a:xfrm>
          <a:prstGeom prst="rect">
            <a:avLst/>
          </a:prstGeom>
        </p:spPr>
      </p:pic>
    </p:spTree>
    <p:extLst>
      <p:ext uri="{BB962C8B-B14F-4D97-AF65-F5344CB8AC3E}">
        <p14:creationId xmlns:p14="http://schemas.microsoft.com/office/powerpoint/2010/main" val="17187130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timing>
    <p:tnLst>
      <p:par>
        <p:cTn id="1" dur="indefinite" restart="never" nodeType="tmRoot"/>
      </p:par>
    </p:tnLst>
  </p:timing>
  <p:hf hd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chemeClr val="tx1">
              <a:lumMod val="65000"/>
              <a:lumOff val="35000"/>
            </a:schemeClr>
          </a:solidFill>
          <a:latin typeface="Arial"/>
          <a:ea typeface="+mn-ea"/>
          <a:cs typeface="Arial"/>
        </a:defRPr>
      </a:lvl1pPr>
      <a:lvl2pPr marL="4572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3pPr>
      <a:lvl4pPr marL="13716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4pPr>
      <a:lvl5pPr marL="1828800" indent="0" algn="l" defTabSz="457200" rtl="0" eaLnBrk="1" latinLnBrk="0" hangingPunct="1">
        <a:spcBef>
          <a:spcPct val="20000"/>
        </a:spcBef>
        <a:buFont typeface="Arial"/>
        <a:buNone/>
        <a:defRPr sz="1600" kern="1200">
          <a:solidFill>
            <a:schemeClr val="tx1">
              <a:lumMod val="50000"/>
              <a:lumOff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56834" cy="553333"/>
          </a:xfrm>
          <a:prstGeom prst="rect">
            <a:avLst/>
          </a:prstGeom>
        </p:spPr>
        <p:txBody>
          <a:bodyPr vert="horz" lIns="91440" tIns="45720" rIns="91440" bIns="45720" rtlCol="0" anchor="ctr">
            <a:normAutofit/>
          </a:bodyPr>
          <a:lstStyle/>
          <a:p>
            <a:r>
              <a:rPr lang="en-GB" dirty="0" smtClean="0"/>
              <a:t>Page Title</a:t>
            </a:r>
            <a:endParaRPr lang="en-US" dirty="0"/>
          </a:p>
        </p:txBody>
      </p:sp>
      <p:sp>
        <p:nvSpPr>
          <p:cNvPr id="3" name="Text Placeholder 2"/>
          <p:cNvSpPr>
            <a:spLocks noGrp="1"/>
          </p:cNvSpPr>
          <p:nvPr>
            <p:ph type="body" idx="1"/>
          </p:nvPr>
        </p:nvSpPr>
        <p:spPr>
          <a:xfrm>
            <a:off x="457200" y="1220168"/>
            <a:ext cx="8229600" cy="5328899"/>
          </a:xfrm>
          <a:prstGeom prst="rect">
            <a:avLst/>
          </a:prstGeom>
        </p:spPr>
        <p:txBody>
          <a:bodyPr vert="horz" lIns="91440" tIns="45720" rIns="91440" bIns="45720" rtlCol="0">
            <a:normAutofit/>
          </a:bodyPr>
          <a:lstStyle/>
          <a:p>
            <a:pPr lvl="0"/>
            <a:r>
              <a:rPr lang="en-GB" dirty="0" smtClean="0"/>
              <a:t>Introduction Text</a:t>
            </a:r>
          </a:p>
          <a:p>
            <a:pPr lvl="1"/>
            <a:r>
              <a:rPr lang="en-GB" dirty="0" smtClean="0"/>
              <a:t>Second level</a:t>
            </a:r>
          </a:p>
        </p:txBody>
      </p:sp>
      <p:pic>
        <p:nvPicPr>
          <p:cNvPr id="7" name="Picture 6" descr="ICON logo pms solid.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552" y="362125"/>
            <a:ext cx="968248" cy="410487"/>
          </a:xfrm>
          <a:prstGeom prst="rect">
            <a:avLst/>
          </a:prstGeom>
        </p:spPr>
      </p:pic>
      <p:cxnSp>
        <p:nvCxnSpPr>
          <p:cNvPr id="9" name="Straight Connector 8"/>
          <p:cNvCxnSpPr/>
          <p:nvPr/>
        </p:nvCxnSpPr>
        <p:spPr>
          <a:xfrm>
            <a:off x="457200" y="977377"/>
            <a:ext cx="8229600" cy="0"/>
          </a:xfrm>
          <a:prstGeom prst="line">
            <a:avLst/>
          </a:prstGeom>
          <a:ln w="317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6839321"/>
      </p:ext>
    </p:extLst>
  </p:cSld>
  <p:clrMap bg1="lt1" tx1="dk1" bg2="lt2" tx2="dk2" accent1="accent1" accent2="accent2" accent3="accent3" accent4="accent4" accent5="accent5" accent6="accent6" hlink="hlink" folHlink="folHlink"/>
  <p:sldLayoutIdLst>
    <p:sldLayoutId id="2147483730" r:id="rId1"/>
    <p:sldLayoutId id="2147483734" r:id="rId2"/>
  </p:sldLayoutIdLst>
  <p:timing>
    <p:tnLst>
      <p:par>
        <p:cTn id="1" dur="indefinite" restart="never" nodeType="tmRoot"/>
      </p:par>
    </p:tnLst>
  </p:timing>
  <p:hf hdr="0" dt="0"/>
  <p:txStyles>
    <p:titleStyle>
      <a:lvl1pPr algn="l" defTabSz="457200" rtl="0" eaLnBrk="1" latinLnBrk="0" hangingPunct="1">
        <a:spcBef>
          <a:spcPct val="0"/>
        </a:spcBef>
        <a:buNone/>
        <a:defRPr sz="2000" b="1" kern="1200">
          <a:solidFill>
            <a:srgbClr val="008080"/>
          </a:solidFill>
          <a:latin typeface="Arial"/>
          <a:ea typeface="+mj-ea"/>
          <a:cs typeface="Arial"/>
        </a:defRPr>
      </a:lvl1pPr>
    </p:titleStyle>
    <p:bodyStyle>
      <a:lvl1pPr marL="0" indent="0" algn="l" defTabSz="457200" rtl="0" eaLnBrk="1" latinLnBrk="0" hangingPunct="1">
        <a:spcBef>
          <a:spcPct val="20000"/>
        </a:spcBef>
        <a:buFont typeface="Arial"/>
        <a:buNone/>
        <a:defRPr sz="1400" kern="1200">
          <a:solidFill>
            <a:srgbClr val="595959"/>
          </a:solidFill>
          <a:latin typeface="Arial"/>
          <a:ea typeface="+mn-ea"/>
          <a:cs typeface="Arial"/>
        </a:defRPr>
      </a:lvl1pPr>
      <a:lvl2pPr marL="457200" indent="0" algn="l" defTabSz="457200" rtl="0" eaLnBrk="1" latinLnBrk="0" hangingPunct="1">
        <a:spcBef>
          <a:spcPct val="20000"/>
        </a:spcBef>
        <a:buFont typeface="Arial"/>
        <a:buNone/>
        <a:defRPr sz="1400" kern="1200">
          <a:solidFill>
            <a:srgbClr val="595959"/>
          </a:solidFill>
          <a:latin typeface="Arial"/>
          <a:ea typeface="+mn-ea"/>
          <a:cs typeface="Arial"/>
        </a:defRPr>
      </a:lvl2pPr>
      <a:lvl3pPr marL="914400" indent="0" algn="l" defTabSz="457200" rtl="0" eaLnBrk="1" latinLnBrk="0" hangingPunct="1">
        <a:spcBef>
          <a:spcPct val="20000"/>
        </a:spcBef>
        <a:buFont typeface="Arial"/>
        <a:buNone/>
        <a:defRPr sz="2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Reader Performance:</a:t>
            </a:r>
            <a:br>
              <a:rPr lang="en-GB" dirty="0" smtClean="0"/>
            </a:br>
            <a:r>
              <a:rPr lang="en-GB" dirty="0" smtClean="0"/>
              <a:t>Detection and Monitoring a</a:t>
            </a:r>
            <a:endParaRPr lang="en-GB" dirty="0"/>
          </a:p>
        </p:txBody>
      </p:sp>
      <p:sp>
        <p:nvSpPr>
          <p:cNvPr id="5" name="Text Placeholder 4"/>
          <p:cNvSpPr>
            <a:spLocks noGrp="1"/>
          </p:cNvSpPr>
          <p:nvPr>
            <p:ph idx="1"/>
          </p:nvPr>
        </p:nvSpPr>
        <p:spPr/>
        <p:txBody>
          <a:bodyPr>
            <a:normAutofit/>
          </a:bodyPr>
          <a:lstStyle/>
          <a:p>
            <a:r>
              <a:rPr lang="en-GB" dirty="0" smtClean="0"/>
              <a:t>David Raunig, Ph.D.</a:t>
            </a:r>
          </a:p>
          <a:p>
            <a:r>
              <a:rPr lang="en-GB" dirty="0" smtClean="0"/>
              <a:t>Medical and Scientific Affairs</a:t>
            </a:r>
          </a:p>
          <a:p>
            <a:r>
              <a:rPr lang="en-GB" dirty="0" smtClean="0"/>
              <a:t>ICON Clinical Research</a:t>
            </a:r>
          </a:p>
          <a:p>
            <a:r>
              <a:rPr lang="en-GB" dirty="0" smtClean="0"/>
              <a:t>Imaging</a:t>
            </a:r>
          </a:p>
          <a:p>
            <a:endParaRPr lang="en-GB" dirty="0"/>
          </a:p>
          <a:p>
            <a:r>
              <a:rPr lang="en-GB" dirty="0" smtClean="0"/>
              <a:t>26 February  2016</a:t>
            </a:r>
            <a:endParaRPr lang="en-GB" dirty="0"/>
          </a:p>
        </p:txBody>
      </p:sp>
    </p:spTree>
    <p:extLst>
      <p:ext uri="{BB962C8B-B14F-4D97-AF65-F5344CB8AC3E}">
        <p14:creationId xmlns:p14="http://schemas.microsoft.com/office/powerpoint/2010/main" val="148327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1"/>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fld id="{A5B6FAED-3414-48DA-8CB6-69747811CE76}" type="slidenum">
              <a:rPr lang="en-US" sz="1000">
                <a:latin typeface="Arial" charset="0"/>
              </a:rPr>
              <a:pPr algn="r"/>
              <a:t>10</a:t>
            </a:fld>
            <a:endParaRPr lang="en-US" sz="1000">
              <a:latin typeface="Arial" charset="0"/>
            </a:endParaRPr>
          </a:p>
        </p:txBody>
      </p:sp>
      <p:sp>
        <p:nvSpPr>
          <p:cNvPr id="37890" name="Rectangle 11"/>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fld id="{C8102E2C-B3C6-4A2A-99A0-E56D6AC0D282}" type="slidenum">
              <a:rPr lang="en-US" sz="1000">
                <a:latin typeface="Arial" charset="0"/>
              </a:rPr>
              <a:pPr algn="r"/>
              <a:t>10</a:t>
            </a:fld>
            <a:endParaRPr lang="en-US" sz="1000">
              <a:latin typeface="Arial" charset="0"/>
            </a:endParaRPr>
          </a:p>
        </p:txBody>
      </p:sp>
      <p:sp>
        <p:nvSpPr>
          <p:cNvPr id="37891" name="Slide Number Placeholder 5"/>
          <p:cNvSpPr txBox="1">
            <a:spLocks noGrp="1"/>
          </p:cNvSpPr>
          <p:nvPr/>
        </p:nvSpPr>
        <p:spPr bwMode="auto">
          <a:xfrm>
            <a:off x="6781800" y="6248400"/>
            <a:ext cx="1905000" cy="457200"/>
          </a:xfrm>
          <a:prstGeom prst="rect">
            <a:avLst/>
          </a:prstGeom>
          <a:noFill/>
          <a:ln w="9525">
            <a:noFill/>
            <a:miter lim="800000"/>
            <a:headEnd/>
            <a:tailEnd/>
          </a:ln>
        </p:spPr>
        <p:txBody>
          <a:bodyPr/>
          <a:lstStyle/>
          <a:p>
            <a:pPr algn="r"/>
            <a:fld id="{D83C3482-FD54-4B1B-8C85-4D642EDDDFCC}" type="slidenum">
              <a:rPr lang="en-US" sz="1000">
                <a:latin typeface="Arial" charset="0"/>
              </a:rPr>
              <a:pPr algn="r"/>
              <a:t>10</a:t>
            </a:fld>
            <a:endParaRPr lang="en-US" sz="1000">
              <a:latin typeface="Arial" charset="0"/>
            </a:endParaRPr>
          </a:p>
        </p:txBody>
      </p:sp>
      <p:sp>
        <p:nvSpPr>
          <p:cNvPr id="37892" name="Rectangle 2"/>
          <p:cNvSpPr>
            <a:spLocks noGrp="1" noChangeArrowheads="1"/>
          </p:cNvSpPr>
          <p:nvPr>
            <p:ph type="title"/>
          </p:nvPr>
        </p:nvSpPr>
        <p:spPr/>
        <p:txBody>
          <a:bodyPr>
            <a:noAutofit/>
          </a:bodyPr>
          <a:lstStyle/>
          <a:p>
            <a:pPr eaLnBrk="1" hangingPunct="1"/>
            <a:r>
              <a:rPr lang="en-US" sz="2400" dirty="0" smtClean="0"/>
              <a:t>‘Two Readers are Better than One’</a:t>
            </a:r>
          </a:p>
        </p:txBody>
      </p:sp>
      <p:sp>
        <p:nvSpPr>
          <p:cNvPr id="37893" name="Rectangle 3"/>
          <p:cNvSpPr>
            <a:spLocks noGrp="1" noChangeArrowheads="1"/>
          </p:cNvSpPr>
          <p:nvPr>
            <p:ph idx="1"/>
          </p:nvPr>
        </p:nvSpPr>
        <p:spPr/>
        <p:txBody>
          <a:bodyPr>
            <a:normAutofit/>
          </a:bodyPr>
          <a:lstStyle/>
          <a:p>
            <a:pPr eaLnBrk="1" hangingPunct="1">
              <a:lnSpc>
                <a:spcPct val="90000"/>
              </a:lnSpc>
              <a:buFontTx/>
              <a:buNone/>
            </a:pPr>
            <a:r>
              <a:rPr lang="en-US" sz="2200" b="1" u="sng" dirty="0" smtClean="0"/>
              <a:t>Hypothesis</a:t>
            </a:r>
            <a:r>
              <a:rPr lang="en-US" sz="2200" dirty="0" smtClean="0"/>
              <a:t>:  If two well-trained readers agree, then they are likely to be correct</a:t>
            </a:r>
          </a:p>
          <a:p>
            <a:pPr eaLnBrk="1" hangingPunct="1">
              <a:lnSpc>
                <a:spcPct val="90000"/>
              </a:lnSpc>
              <a:buFontTx/>
              <a:buNone/>
            </a:pPr>
            <a:endParaRPr lang="en-US" sz="1000" dirty="0" smtClean="0"/>
          </a:p>
          <a:p>
            <a:pPr marL="342900" indent="-342900" eaLnBrk="1" hangingPunct="1">
              <a:lnSpc>
                <a:spcPct val="90000"/>
              </a:lnSpc>
              <a:buFont typeface="Arial" panose="020B0604020202020204" pitchFamily="34" charset="0"/>
              <a:buChar char="•"/>
            </a:pPr>
            <a:r>
              <a:rPr lang="en-US" sz="2000" u="sng" dirty="0" smtClean="0"/>
              <a:t>Assumption</a:t>
            </a:r>
          </a:p>
          <a:p>
            <a:pPr marL="742950" lvl="1" indent="-285750" eaLnBrk="1" hangingPunct="1">
              <a:buFont typeface="Courier New" panose="02070309020205020404" pitchFamily="49" charset="0"/>
              <a:buChar char="o"/>
            </a:pPr>
            <a:r>
              <a:rPr lang="en-US" sz="1800" dirty="0" smtClean="0">
                <a:solidFill>
                  <a:srgbClr val="4D4D4D"/>
                </a:solidFill>
              </a:rPr>
              <a:t>All readers are well-trained</a:t>
            </a:r>
          </a:p>
          <a:p>
            <a:pPr marL="742950" lvl="1" indent="-285750" eaLnBrk="1" hangingPunct="1">
              <a:buFont typeface="Courier New" panose="02070309020205020404" pitchFamily="49" charset="0"/>
              <a:buChar char="o"/>
            </a:pPr>
            <a:r>
              <a:rPr lang="en-US" sz="1800" dirty="0" smtClean="0">
                <a:solidFill>
                  <a:srgbClr val="4D4D4D"/>
                </a:solidFill>
              </a:rPr>
              <a:t>All readers are equally trained</a:t>
            </a:r>
          </a:p>
          <a:p>
            <a:pPr marL="742950" lvl="1" indent="-285750" eaLnBrk="1" hangingPunct="1">
              <a:buFont typeface="Courier New" panose="02070309020205020404" pitchFamily="49" charset="0"/>
              <a:buChar char="o"/>
            </a:pPr>
            <a:r>
              <a:rPr lang="en-US" sz="1800" dirty="0" smtClean="0">
                <a:solidFill>
                  <a:srgbClr val="4D4D4D"/>
                </a:solidFill>
              </a:rPr>
              <a:t>The average reader is unbiased</a:t>
            </a:r>
          </a:p>
          <a:p>
            <a:pPr marL="742950" lvl="1" indent="-285750" eaLnBrk="1" hangingPunct="1">
              <a:buFont typeface="Courier New" panose="02070309020205020404" pitchFamily="49" charset="0"/>
              <a:buChar char="o"/>
            </a:pPr>
            <a:r>
              <a:rPr lang="en-US" sz="1800" dirty="0" smtClean="0">
                <a:solidFill>
                  <a:srgbClr val="4D4D4D"/>
                </a:solidFill>
              </a:rPr>
              <a:t>More readers </a:t>
            </a:r>
            <a:r>
              <a:rPr lang="en-US" sz="1800" dirty="0" smtClean="0">
                <a:solidFill>
                  <a:srgbClr val="4D4D4D"/>
                </a:solidFill>
                <a:sym typeface="Wingdings" pitchFamily="2" charset="2"/>
              </a:rPr>
              <a:t> Better average</a:t>
            </a:r>
            <a:endParaRPr lang="en-US" sz="1800" dirty="0" smtClean="0">
              <a:solidFill>
                <a:srgbClr val="4D4D4D"/>
              </a:solidFill>
            </a:endParaRPr>
          </a:p>
          <a:p>
            <a:pPr marL="342900" indent="-342900" eaLnBrk="1" hangingPunct="1">
              <a:lnSpc>
                <a:spcPct val="90000"/>
              </a:lnSpc>
              <a:buFont typeface="Arial" panose="020B0604020202020204" pitchFamily="34" charset="0"/>
              <a:buChar char="•"/>
            </a:pPr>
            <a:r>
              <a:rPr lang="en-US" sz="2000" u="sng" dirty="0" smtClean="0"/>
              <a:t>Most common protocol: </a:t>
            </a:r>
          </a:p>
          <a:p>
            <a:pPr marL="742950" lvl="1" indent="-285750" eaLnBrk="1" hangingPunct="1">
              <a:buFont typeface="Courier New" panose="02070309020205020404" pitchFamily="49" charset="0"/>
              <a:buChar char="o"/>
            </a:pPr>
            <a:r>
              <a:rPr lang="en-US" sz="1800" dirty="0" smtClean="0">
                <a:solidFill>
                  <a:srgbClr val="4D4D4D"/>
                </a:solidFill>
              </a:rPr>
              <a:t>Majority Rules</a:t>
            </a:r>
          </a:p>
          <a:p>
            <a:pPr marL="742950" lvl="1" indent="-285750" eaLnBrk="1" hangingPunct="1">
              <a:buFont typeface="Courier New" panose="02070309020205020404" pitchFamily="49" charset="0"/>
              <a:buChar char="o"/>
            </a:pPr>
            <a:r>
              <a:rPr lang="en-US" sz="1800" dirty="0" smtClean="0">
                <a:solidFill>
                  <a:srgbClr val="4D4D4D"/>
                </a:solidFill>
              </a:rPr>
              <a:t>2 readers / 1 adjudicator</a:t>
            </a:r>
          </a:p>
          <a:p>
            <a:pPr marL="742950" lvl="1" indent="-285750" eaLnBrk="1" hangingPunct="1">
              <a:buFont typeface="Courier New" panose="02070309020205020404" pitchFamily="49" charset="0"/>
              <a:buChar char="o"/>
            </a:pPr>
            <a:r>
              <a:rPr lang="en-US" sz="1800" dirty="0" smtClean="0">
                <a:solidFill>
                  <a:srgbClr val="4D4D4D"/>
                </a:solidFill>
              </a:rPr>
              <a:t>Disagreements are resolved with a third reader</a:t>
            </a:r>
          </a:p>
          <a:p>
            <a:pPr marL="342900" indent="-342900" eaLnBrk="1" hangingPunct="1">
              <a:lnSpc>
                <a:spcPct val="90000"/>
              </a:lnSpc>
              <a:buFont typeface="Arial" panose="020B0604020202020204" pitchFamily="34" charset="0"/>
              <a:buChar char="•"/>
            </a:pPr>
            <a:r>
              <a:rPr lang="en-US" sz="2000" u="sng" dirty="0" smtClean="0"/>
              <a:t>Multiple Readers per image </a:t>
            </a:r>
          </a:p>
          <a:p>
            <a:pPr marL="742950" lvl="1" indent="-285750" eaLnBrk="1" hangingPunct="1">
              <a:buFont typeface="Courier New" panose="02070309020205020404" pitchFamily="49" charset="0"/>
              <a:buChar char="o"/>
            </a:pPr>
            <a:r>
              <a:rPr lang="en-US" sz="1800" dirty="0" smtClean="0">
                <a:solidFill>
                  <a:srgbClr val="4D4D4D"/>
                </a:solidFill>
              </a:rPr>
              <a:t>Better Operating Characteristics</a:t>
            </a:r>
          </a:p>
          <a:p>
            <a:pPr marL="742950" lvl="1" indent="-285750" eaLnBrk="1" hangingPunct="1">
              <a:buFont typeface="Courier New" panose="02070309020205020404" pitchFamily="49" charset="0"/>
              <a:buChar char="o"/>
            </a:pPr>
            <a:r>
              <a:rPr lang="en-US" sz="1800" dirty="0" smtClean="0">
                <a:solidFill>
                  <a:srgbClr val="4D4D4D"/>
                </a:solidFill>
              </a:rPr>
              <a:t>Evaluation of each other’s performance</a:t>
            </a:r>
          </a:p>
          <a:p>
            <a:pPr lvl="1" eaLnBrk="1" hangingPunct="1">
              <a:buFontTx/>
              <a:buNone/>
            </a:pPr>
            <a:endParaRPr lang="en-US" sz="1000" dirty="0" smtClean="0"/>
          </a:p>
        </p:txBody>
      </p:sp>
      <p:sp>
        <p:nvSpPr>
          <p:cNvPr id="37894" name="Text Box 108"/>
          <p:cNvSpPr txBox="1">
            <a:spLocks noChangeArrowheads="1"/>
          </p:cNvSpPr>
          <p:nvPr/>
        </p:nvSpPr>
        <p:spPr bwMode="auto">
          <a:xfrm>
            <a:off x="5124450" y="1762125"/>
            <a:ext cx="4019550" cy="400050"/>
          </a:xfrm>
          <a:prstGeom prst="rect">
            <a:avLst/>
          </a:prstGeom>
          <a:noFill/>
          <a:ln w="9525" algn="ctr">
            <a:noFill/>
            <a:miter lim="800000"/>
            <a:headEnd/>
            <a:tailEnd/>
          </a:ln>
        </p:spPr>
        <p:txBody>
          <a:bodyPr>
            <a:spAutoFit/>
          </a:bodyPr>
          <a:lstStyle/>
          <a:p>
            <a:pPr algn="ctr">
              <a:spcBef>
                <a:spcPct val="50000"/>
              </a:spcBef>
            </a:pPr>
            <a:r>
              <a:rPr lang="en-US" sz="2000">
                <a:latin typeface="Arial" charset="0"/>
              </a:rPr>
              <a:t>Multi-Reader ROC Curve</a:t>
            </a:r>
          </a:p>
        </p:txBody>
      </p:sp>
      <p:grpSp>
        <p:nvGrpSpPr>
          <p:cNvPr id="37895" name="Group 107"/>
          <p:cNvGrpSpPr>
            <a:grpSpLocks/>
          </p:cNvGrpSpPr>
          <p:nvPr/>
        </p:nvGrpSpPr>
        <p:grpSpPr bwMode="auto">
          <a:xfrm>
            <a:off x="5124450" y="2097088"/>
            <a:ext cx="3962400" cy="2974975"/>
            <a:chOff x="3264" y="1296"/>
            <a:chExt cx="2496" cy="1874"/>
          </a:xfrm>
        </p:grpSpPr>
        <p:sp>
          <p:nvSpPr>
            <p:cNvPr id="37896" name="AutoShape 9"/>
            <p:cNvSpPr>
              <a:spLocks noChangeAspect="1" noChangeArrowheads="1" noTextEdit="1"/>
            </p:cNvSpPr>
            <p:nvPr/>
          </p:nvSpPr>
          <p:spPr bwMode="auto">
            <a:xfrm>
              <a:off x="3264" y="1296"/>
              <a:ext cx="2491" cy="1869"/>
            </a:xfrm>
            <a:prstGeom prst="rect">
              <a:avLst/>
            </a:prstGeom>
            <a:noFill/>
            <a:ln w="9525">
              <a:noFill/>
              <a:miter lim="800000"/>
              <a:headEnd/>
              <a:tailEnd/>
            </a:ln>
          </p:spPr>
          <p:txBody>
            <a:bodyPr/>
            <a:lstStyle/>
            <a:p>
              <a:endParaRPr lang="en-US"/>
            </a:p>
          </p:txBody>
        </p:sp>
        <p:sp>
          <p:nvSpPr>
            <p:cNvPr id="37897" name="Rectangle 10"/>
            <p:cNvSpPr>
              <a:spLocks noChangeArrowheads="1"/>
            </p:cNvSpPr>
            <p:nvPr/>
          </p:nvSpPr>
          <p:spPr bwMode="auto">
            <a:xfrm>
              <a:off x="3264" y="1296"/>
              <a:ext cx="2496" cy="1874"/>
            </a:xfrm>
            <a:prstGeom prst="rect">
              <a:avLst/>
            </a:prstGeom>
            <a:noFill/>
            <a:ln w="9525">
              <a:noFill/>
              <a:miter lim="800000"/>
              <a:headEnd/>
              <a:tailEnd/>
            </a:ln>
          </p:spPr>
          <p:txBody>
            <a:bodyPr/>
            <a:lstStyle/>
            <a:p>
              <a:pPr algn="ctr">
                <a:spcBef>
                  <a:spcPct val="50000"/>
                </a:spcBef>
              </a:pPr>
              <a:endParaRPr lang="en-US" sz="600">
                <a:solidFill>
                  <a:schemeClr val="bg1"/>
                </a:solidFill>
                <a:latin typeface="Arial" charset="0"/>
              </a:endParaRPr>
            </a:p>
          </p:txBody>
        </p:sp>
        <p:sp>
          <p:nvSpPr>
            <p:cNvPr id="37898" name="Rectangle 11"/>
            <p:cNvSpPr>
              <a:spLocks noChangeArrowheads="1"/>
            </p:cNvSpPr>
            <p:nvPr/>
          </p:nvSpPr>
          <p:spPr bwMode="auto">
            <a:xfrm>
              <a:off x="3589" y="1438"/>
              <a:ext cx="1931" cy="1522"/>
            </a:xfrm>
            <a:prstGeom prst="rect">
              <a:avLst/>
            </a:prstGeom>
            <a:noFill/>
            <a:ln w="9525">
              <a:noFill/>
              <a:miter lim="800000"/>
              <a:headEnd/>
              <a:tailEnd/>
            </a:ln>
          </p:spPr>
          <p:txBody>
            <a:bodyPr/>
            <a:lstStyle/>
            <a:p>
              <a:pPr algn="ctr">
                <a:spcBef>
                  <a:spcPct val="50000"/>
                </a:spcBef>
              </a:pPr>
              <a:endParaRPr lang="en-US" sz="600">
                <a:solidFill>
                  <a:schemeClr val="bg1"/>
                </a:solidFill>
                <a:latin typeface="Arial" charset="0"/>
              </a:endParaRPr>
            </a:p>
          </p:txBody>
        </p:sp>
        <p:sp>
          <p:nvSpPr>
            <p:cNvPr id="37899" name="Rectangle 12"/>
            <p:cNvSpPr>
              <a:spLocks noChangeArrowheads="1"/>
            </p:cNvSpPr>
            <p:nvPr/>
          </p:nvSpPr>
          <p:spPr bwMode="auto">
            <a:xfrm>
              <a:off x="3589" y="1438"/>
              <a:ext cx="1931" cy="1522"/>
            </a:xfrm>
            <a:prstGeom prst="rect">
              <a:avLst/>
            </a:prstGeom>
            <a:noFill/>
            <a:ln w="0">
              <a:solidFill>
                <a:srgbClr val="FFFFFF"/>
              </a:solidFill>
              <a:miter lim="800000"/>
              <a:headEnd/>
              <a:tailEnd/>
            </a:ln>
          </p:spPr>
          <p:txBody>
            <a:bodyPr/>
            <a:lstStyle/>
            <a:p>
              <a:pPr algn="ctr">
                <a:spcBef>
                  <a:spcPct val="50000"/>
                </a:spcBef>
              </a:pPr>
              <a:endParaRPr lang="en-US" sz="600">
                <a:solidFill>
                  <a:schemeClr val="bg1"/>
                </a:solidFill>
                <a:latin typeface="Arial" charset="0"/>
              </a:endParaRPr>
            </a:p>
          </p:txBody>
        </p:sp>
        <p:sp>
          <p:nvSpPr>
            <p:cNvPr id="37900" name="Line 13"/>
            <p:cNvSpPr>
              <a:spLocks noChangeShapeType="1"/>
            </p:cNvSpPr>
            <p:nvPr/>
          </p:nvSpPr>
          <p:spPr bwMode="auto">
            <a:xfrm>
              <a:off x="3589" y="1438"/>
              <a:ext cx="1931" cy="0"/>
            </a:xfrm>
            <a:prstGeom prst="line">
              <a:avLst/>
            </a:prstGeom>
            <a:noFill/>
            <a:ln w="0">
              <a:solidFill>
                <a:srgbClr val="000000"/>
              </a:solidFill>
              <a:round/>
              <a:headEnd/>
              <a:tailEnd/>
            </a:ln>
          </p:spPr>
          <p:txBody>
            <a:bodyPr/>
            <a:lstStyle/>
            <a:p>
              <a:endParaRPr lang="en-US"/>
            </a:p>
          </p:txBody>
        </p:sp>
        <p:sp>
          <p:nvSpPr>
            <p:cNvPr id="37901" name="Line 14"/>
            <p:cNvSpPr>
              <a:spLocks noChangeShapeType="1"/>
            </p:cNvSpPr>
            <p:nvPr/>
          </p:nvSpPr>
          <p:spPr bwMode="auto">
            <a:xfrm>
              <a:off x="3589" y="2960"/>
              <a:ext cx="1931" cy="0"/>
            </a:xfrm>
            <a:prstGeom prst="line">
              <a:avLst/>
            </a:prstGeom>
            <a:noFill/>
            <a:ln w="0">
              <a:solidFill>
                <a:srgbClr val="000000"/>
              </a:solidFill>
              <a:round/>
              <a:headEnd/>
              <a:tailEnd/>
            </a:ln>
          </p:spPr>
          <p:txBody>
            <a:bodyPr/>
            <a:lstStyle/>
            <a:p>
              <a:endParaRPr lang="en-US"/>
            </a:p>
          </p:txBody>
        </p:sp>
        <p:sp>
          <p:nvSpPr>
            <p:cNvPr id="37902" name="Line 15"/>
            <p:cNvSpPr>
              <a:spLocks noChangeShapeType="1"/>
            </p:cNvSpPr>
            <p:nvPr/>
          </p:nvSpPr>
          <p:spPr bwMode="auto">
            <a:xfrm flipV="1">
              <a:off x="5520" y="1438"/>
              <a:ext cx="0" cy="1522"/>
            </a:xfrm>
            <a:prstGeom prst="line">
              <a:avLst/>
            </a:prstGeom>
            <a:noFill/>
            <a:ln w="0">
              <a:solidFill>
                <a:srgbClr val="000000"/>
              </a:solidFill>
              <a:round/>
              <a:headEnd/>
              <a:tailEnd/>
            </a:ln>
          </p:spPr>
          <p:txBody>
            <a:bodyPr/>
            <a:lstStyle/>
            <a:p>
              <a:endParaRPr lang="en-US"/>
            </a:p>
          </p:txBody>
        </p:sp>
        <p:sp>
          <p:nvSpPr>
            <p:cNvPr id="37903" name="Line 16"/>
            <p:cNvSpPr>
              <a:spLocks noChangeShapeType="1"/>
            </p:cNvSpPr>
            <p:nvPr/>
          </p:nvSpPr>
          <p:spPr bwMode="auto">
            <a:xfrm flipV="1">
              <a:off x="3589" y="1438"/>
              <a:ext cx="0" cy="1522"/>
            </a:xfrm>
            <a:prstGeom prst="line">
              <a:avLst/>
            </a:prstGeom>
            <a:noFill/>
            <a:ln w="0">
              <a:solidFill>
                <a:srgbClr val="000000"/>
              </a:solidFill>
              <a:round/>
              <a:headEnd/>
              <a:tailEnd/>
            </a:ln>
          </p:spPr>
          <p:txBody>
            <a:bodyPr/>
            <a:lstStyle/>
            <a:p>
              <a:endParaRPr lang="en-US"/>
            </a:p>
          </p:txBody>
        </p:sp>
        <p:sp>
          <p:nvSpPr>
            <p:cNvPr id="37904" name="Line 17"/>
            <p:cNvSpPr>
              <a:spLocks noChangeShapeType="1"/>
            </p:cNvSpPr>
            <p:nvPr/>
          </p:nvSpPr>
          <p:spPr bwMode="auto">
            <a:xfrm>
              <a:off x="3589" y="2960"/>
              <a:ext cx="1931" cy="0"/>
            </a:xfrm>
            <a:prstGeom prst="line">
              <a:avLst/>
            </a:prstGeom>
            <a:noFill/>
            <a:ln w="0">
              <a:solidFill>
                <a:srgbClr val="000000"/>
              </a:solidFill>
              <a:round/>
              <a:headEnd/>
              <a:tailEnd/>
            </a:ln>
          </p:spPr>
          <p:txBody>
            <a:bodyPr/>
            <a:lstStyle/>
            <a:p>
              <a:endParaRPr lang="en-US"/>
            </a:p>
          </p:txBody>
        </p:sp>
        <p:sp>
          <p:nvSpPr>
            <p:cNvPr id="37905" name="Line 18"/>
            <p:cNvSpPr>
              <a:spLocks noChangeShapeType="1"/>
            </p:cNvSpPr>
            <p:nvPr/>
          </p:nvSpPr>
          <p:spPr bwMode="auto">
            <a:xfrm flipV="1">
              <a:off x="3589" y="1438"/>
              <a:ext cx="0" cy="1522"/>
            </a:xfrm>
            <a:prstGeom prst="line">
              <a:avLst/>
            </a:prstGeom>
            <a:noFill/>
            <a:ln w="0">
              <a:solidFill>
                <a:srgbClr val="000000"/>
              </a:solidFill>
              <a:round/>
              <a:headEnd/>
              <a:tailEnd/>
            </a:ln>
          </p:spPr>
          <p:txBody>
            <a:bodyPr/>
            <a:lstStyle/>
            <a:p>
              <a:endParaRPr lang="en-US"/>
            </a:p>
          </p:txBody>
        </p:sp>
        <p:sp>
          <p:nvSpPr>
            <p:cNvPr id="37906" name="Line 19"/>
            <p:cNvSpPr>
              <a:spLocks noChangeShapeType="1"/>
            </p:cNvSpPr>
            <p:nvPr/>
          </p:nvSpPr>
          <p:spPr bwMode="auto">
            <a:xfrm flipV="1">
              <a:off x="3589" y="2938"/>
              <a:ext cx="0" cy="22"/>
            </a:xfrm>
            <a:prstGeom prst="line">
              <a:avLst/>
            </a:prstGeom>
            <a:noFill/>
            <a:ln w="0">
              <a:solidFill>
                <a:srgbClr val="000000"/>
              </a:solidFill>
              <a:round/>
              <a:headEnd/>
              <a:tailEnd/>
            </a:ln>
          </p:spPr>
          <p:txBody>
            <a:bodyPr/>
            <a:lstStyle/>
            <a:p>
              <a:endParaRPr lang="en-US"/>
            </a:p>
          </p:txBody>
        </p:sp>
        <p:sp>
          <p:nvSpPr>
            <p:cNvPr id="37907" name="Line 20"/>
            <p:cNvSpPr>
              <a:spLocks noChangeShapeType="1"/>
            </p:cNvSpPr>
            <p:nvPr/>
          </p:nvSpPr>
          <p:spPr bwMode="auto">
            <a:xfrm>
              <a:off x="3589" y="1438"/>
              <a:ext cx="0" cy="18"/>
            </a:xfrm>
            <a:prstGeom prst="line">
              <a:avLst/>
            </a:prstGeom>
            <a:noFill/>
            <a:ln w="0">
              <a:solidFill>
                <a:srgbClr val="000000"/>
              </a:solidFill>
              <a:round/>
              <a:headEnd/>
              <a:tailEnd/>
            </a:ln>
          </p:spPr>
          <p:txBody>
            <a:bodyPr/>
            <a:lstStyle/>
            <a:p>
              <a:endParaRPr lang="en-US"/>
            </a:p>
          </p:txBody>
        </p:sp>
        <p:sp>
          <p:nvSpPr>
            <p:cNvPr id="37908" name="Rectangle 21"/>
            <p:cNvSpPr>
              <a:spLocks noChangeArrowheads="1"/>
            </p:cNvSpPr>
            <p:nvPr/>
          </p:nvSpPr>
          <p:spPr bwMode="auto">
            <a:xfrm>
              <a:off x="3575" y="2973"/>
              <a:ext cx="2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a:t>
              </a:r>
              <a:endParaRPr lang="en-US" sz="1800">
                <a:latin typeface="Arial" charset="0"/>
              </a:endParaRPr>
            </a:p>
          </p:txBody>
        </p:sp>
        <p:sp>
          <p:nvSpPr>
            <p:cNvPr id="37909" name="Line 22"/>
            <p:cNvSpPr>
              <a:spLocks noChangeShapeType="1"/>
            </p:cNvSpPr>
            <p:nvPr/>
          </p:nvSpPr>
          <p:spPr bwMode="auto">
            <a:xfrm flipV="1">
              <a:off x="3781" y="2938"/>
              <a:ext cx="0" cy="22"/>
            </a:xfrm>
            <a:prstGeom prst="line">
              <a:avLst/>
            </a:prstGeom>
            <a:noFill/>
            <a:ln w="0">
              <a:solidFill>
                <a:srgbClr val="000000"/>
              </a:solidFill>
              <a:round/>
              <a:headEnd/>
              <a:tailEnd/>
            </a:ln>
          </p:spPr>
          <p:txBody>
            <a:bodyPr/>
            <a:lstStyle/>
            <a:p>
              <a:endParaRPr lang="en-US"/>
            </a:p>
          </p:txBody>
        </p:sp>
        <p:sp>
          <p:nvSpPr>
            <p:cNvPr id="37910" name="Line 23"/>
            <p:cNvSpPr>
              <a:spLocks noChangeShapeType="1"/>
            </p:cNvSpPr>
            <p:nvPr/>
          </p:nvSpPr>
          <p:spPr bwMode="auto">
            <a:xfrm>
              <a:off x="3781" y="1438"/>
              <a:ext cx="0" cy="18"/>
            </a:xfrm>
            <a:prstGeom prst="line">
              <a:avLst/>
            </a:prstGeom>
            <a:noFill/>
            <a:ln w="0">
              <a:solidFill>
                <a:srgbClr val="000000"/>
              </a:solidFill>
              <a:round/>
              <a:headEnd/>
              <a:tailEnd/>
            </a:ln>
          </p:spPr>
          <p:txBody>
            <a:bodyPr/>
            <a:lstStyle/>
            <a:p>
              <a:endParaRPr lang="en-US"/>
            </a:p>
          </p:txBody>
        </p:sp>
        <p:sp>
          <p:nvSpPr>
            <p:cNvPr id="37911" name="Rectangle 24"/>
            <p:cNvSpPr>
              <a:spLocks noChangeArrowheads="1"/>
            </p:cNvSpPr>
            <p:nvPr/>
          </p:nvSpPr>
          <p:spPr bwMode="auto">
            <a:xfrm>
              <a:off x="3740" y="2973"/>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0.1</a:t>
              </a:r>
              <a:endParaRPr lang="en-US" sz="1800">
                <a:latin typeface="Arial" charset="0"/>
              </a:endParaRPr>
            </a:p>
          </p:txBody>
        </p:sp>
        <p:sp>
          <p:nvSpPr>
            <p:cNvPr id="37912" name="Line 25"/>
            <p:cNvSpPr>
              <a:spLocks noChangeShapeType="1"/>
            </p:cNvSpPr>
            <p:nvPr/>
          </p:nvSpPr>
          <p:spPr bwMode="auto">
            <a:xfrm flipV="1">
              <a:off x="3971" y="2938"/>
              <a:ext cx="0" cy="22"/>
            </a:xfrm>
            <a:prstGeom prst="line">
              <a:avLst/>
            </a:prstGeom>
            <a:noFill/>
            <a:ln w="0">
              <a:solidFill>
                <a:srgbClr val="000000"/>
              </a:solidFill>
              <a:round/>
              <a:headEnd/>
              <a:tailEnd/>
            </a:ln>
          </p:spPr>
          <p:txBody>
            <a:bodyPr/>
            <a:lstStyle/>
            <a:p>
              <a:endParaRPr lang="en-US"/>
            </a:p>
          </p:txBody>
        </p:sp>
        <p:sp>
          <p:nvSpPr>
            <p:cNvPr id="37913" name="Line 26"/>
            <p:cNvSpPr>
              <a:spLocks noChangeShapeType="1"/>
            </p:cNvSpPr>
            <p:nvPr/>
          </p:nvSpPr>
          <p:spPr bwMode="auto">
            <a:xfrm>
              <a:off x="3971" y="1438"/>
              <a:ext cx="0" cy="18"/>
            </a:xfrm>
            <a:prstGeom prst="line">
              <a:avLst/>
            </a:prstGeom>
            <a:noFill/>
            <a:ln w="0">
              <a:solidFill>
                <a:srgbClr val="000000"/>
              </a:solidFill>
              <a:round/>
              <a:headEnd/>
              <a:tailEnd/>
            </a:ln>
          </p:spPr>
          <p:txBody>
            <a:bodyPr/>
            <a:lstStyle/>
            <a:p>
              <a:endParaRPr lang="en-US"/>
            </a:p>
          </p:txBody>
        </p:sp>
        <p:sp>
          <p:nvSpPr>
            <p:cNvPr id="37914" name="Rectangle 27"/>
            <p:cNvSpPr>
              <a:spLocks noChangeArrowheads="1"/>
            </p:cNvSpPr>
            <p:nvPr/>
          </p:nvSpPr>
          <p:spPr bwMode="auto">
            <a:xfrm>
              <a:off x="3931" y="2973"/>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0.2</a:t>
              </a:r>
              <a:endParaRPr lang="en-US" sz="1800">
                <a:latin typeface="Arial" charset="0"/>
              </a:endParaRPr>
            </a:p>
          </p:txBody>
        </p:sp>
        <p:sp>
          <p:nvSpPr>
            <p:cNvPr id="37915" name="Line 28"/>
            <p:cNvSpPr>
              <a:spLocks noChangeShapeType="1"/>
            </p:cNvSpPr>
            <p:nvPr/>
          </p:nvSpPr>
          <p:spPr bwMode="auto">
            <a:xfrm flipV="1">
              <a:off x="4167" y="2938"/>
              <a:ext cx="0" cy="22"/>
            </a:xfrm>
            <a:prstGeom prst="line">
              <a:avLst/>
            </a:prstGeom>
            <a:noFill/>
            <a:ln w="0">
              <a:solidFill>
                <a:srgbClr val="000000"/>
              </a:solidFill>
              <a:round/>
              <a:headEnd/>
              <a:tailEnd/>
            </a:ln>
          </p:spPr>
          <p:txBody>
            <a:bodyPr/>
            <a:lstStyle/>
            <a:p>
              <a:endParaRPr lang="en-US"/>
            </a:p>
          </p:txBody>
        </p:sp>
        <p:sp>
          <p:nvSpPr>
            <p:cNvPr id="37916" name="Line 29"/>
            <p:cNvSpPr>
              <a:spLocks noChangeShapeType="1"/>
            </p:cNvSpPr>
            <p:nvPr/>
          </p:nvSpPr>
          <p:spPr bwMode="auto">
            <a:xfrm>
              <a:off x="4167" y="1438"/>
              <a:ext cx="0" cy="18"/>
            </a:xfrm>
            <a:prstGeom prst="line">
              <a:avLst/>
            </a:prstGeom>
            <a:noFill/>
            <a:ln w="0">
              <a:solidFill>
                <a:srgbClr val="000000"/>
              </a:solidFill>
              <a:round/>
              <a:headEnd/>
              <a:tailEnd/>
            </a:ln>
          </p:spPr>
          <p:txBody>
            <a:bodyPr/>
            <a:lstStyle/>
            <a:p>
              <a:endParaRPr lang="en-US"/>
            </a:p>
          </p:txBody>
        </p:sp>
        <p:sp>
          <p:nvSpPr>
            <p:cNvPr id="37917" name="Rectangle 30"/>
            <p:cNvSpPr>
              <a:spLocks noChangeArrowheads="1"/>
            </p:cNvSpPr>
            <p:nvPr/>
          </p:nvSpPr>
          <p:spPr bwMode="auto">
            <a:xfrm>
              <a:off x="4127" y="2973"/>
              <a:ext cx="68"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0.3</a:t>
              </a:r>
              <a:endParaRPr lang="en-US" sz="1800">
                <a:latin typeface="Arial" charset="0"/>
              </a:endParaRPr>
            </a:p>
          </p:txBody>
        </p:sp>
        <p:sp>
          <p:nvSpPr>
            <p:cNvPr id="37918" name="Line 31"/>
            <p:cNvSpPr>
              <a:spLocks noChangeShapeType="1"/>
            </p:cNvSpPr>
            <p:nvPr/>
          </p:nvSpPr>
          <p:spPr bwMode="auto">
            <a:xfrm flipV="1">
              <a:off x="4359" y="2938"/>
              <a:ext cx="0" cy="22"/>
            </a:xfrm>
            <a:prstGeom prst="line">
              <a:avLst/>
            </a:prstGeom>
            <a:noFill/>
            <a:ln w="0">
              <a:solidFill>
                <a:srgbClr val="000000"/>
              </a:solidFill>
              <a:round/>
              <a:headEnd/>
              <a:tailEnd/>
            </a:ln>
          </p:spPr>
          <p:txBody>
            <a:bodyPr/>
            <a:lstStyle/>
            <a:p>
              <a:endParaRPr lang="en-US"/>
            </a:p>
          </p:txBody>
        </p:sp>
        <p:sp>
          <p:nvSpPr>
            <p:cNvPr id="37919" name="Line 32"/>
            <p:cNvSpPr>
              <a:spLocks noChangeShapeType="1"/>
            </p:cNvSpPr>
            <p:nvPr/>
          </p:nvSpPr>
          <p:spPr bwMode="auto">
            <a:xfrm>
              <a:off x="4359" y="1438"/>
              <a:ext cx="0" cy="18"/>
            </a:xfrm>
            <a:prstGeom prst="line">
              <a:avLst/>
            </a:prstGeom>
            <a:noFill/>
            <a:ln w="0">
              <a:solidFill>
                <a:srgbClr val="000000"/>
              </a:solidFill>
              <a:round/>
              <a:headEnd/>
              <a:tailEnd/>
            </a:ln>
          </p:spPr>
          <p:txBody>
            <a:bodyPr/>
            <a:lstStyle/>
            <a:p>
              <a:endParaRPr lang="en-US"/>
            </a:p>
          </p:txBody>
        </p:sp>
        <p:sp>
          <p:nvSpPr>
            <p:cNvPr id="37920" name="Rectangle 33"/>
            <p:cNvSpPr>
              <a:spLocks noChangeArrowheads="1"/>
            </p:cNvSpPr>
            <p:nvPr/>
          </p:nvSpPr>
          <p:spPr bwMode="auto">
            <a:xfrm>
              <a:off x="4319" y="2973"/>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0.4</a:t>
              </a:r>
              <a:endParaRPr lang="en-US" sz="1800">
                <a:latin typeface="Arial" charset="0"/>
              </a:endParaRPr>
            </a:p>
          </p:txBody>
        </p:sp>
        <p:sp>
          <p:nvSpPr>
            <p:cNvPr id="37921" name="Line 34"/>
            <p:cNvSpPr>
              <a:spLocks noChangeShapeType="1"/>
            </p:cNvSpPr>
            <p:nvPr/>
          </p:nvSpPr>
          <p:spPr bwMode="auto">
            <a:xfrm flipV="1">
              <a:off x="4554" y="2938"/>
              <a:ext cx="0" cy="22"/>
            </a:xfrm>
            <a:prstGeom prst="line">
              <a:avLst/>
            </a:prstGeom>
            <a:noFill/>
            <a:ln w="0">
              <a:solidFill>
                <a:srgbClr val="000000"/>
              </a:solidFill>
              <a:round/>
              <a:headEnd/>
              <a:tailEnd/>
            </a:ln>
          </p:spPr>
          <p:txBody>
            <a:bodyPr/>
            <a:lstStyle/>
            <a:p>
              <a:endParaRPr lang="en-US"/>
            </a:p>
          </p:txBody>
        </p:sp>
        <p:sp>
          <p:nvSpPr>
            <p:cNvPr id="37922" name="Line 35"/>
            <p:cNvSpPr>
              <a:spLocks noChangeShapeType="1"/>
            </p:cNvSpPr>
            <p:nvPr/>
          </p:nvSpPr>
          <p:spPr bwMode="auto">
            <a:xfrm>
              <a:off x="4554" y="1438"/>
              <a:ext cx="0" cy="18"/>
            </a:xfrm>
            <a:prstGeom prst="line">
              <a:avLst/>
            </a:prstGeom>
            <a:noFill/>
            <a:ln w="0">
              <a:solidFill>
                <a:srgbClr val="000000"/>
              </a:solidFill>
              <a:round/>
              <a:headEnd/>
              <a:tailEnd/>
            </a:ln>
          </p:spPr>
          <p:txBody>
            <a:bodyPr/>
            <a:lstStyle/>
            <a:p>
              <a:endParaRPr lang="en-US"/>
            </a:p>
          </p:txBody>
        </p:sp>
        <p:sp>
          <p:nvSpPr>
            <p:cNvPr id="37923" name="Rectangle 36"/>
            <p:cNvSpPr>
              <a:spLocks noChangeArrowheads="1"/>
            </p:cNvSpPr>
            <p:nvPr/>
          </p:nvSpPr>
          <p:spPr bwMode="auto">
            <a:xfrm>
              <a:off x="4514" y="2973"/>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0.5</a:t>
              </a:r>
              <a:endParaRPr lang="en-US" sz="1800">
                <a:latin typeface="Arial" charset="0"/>
              </a:endParaRPr>
            </a:p>
          </p:txBody>
        </p:sp>
        <p:sp>
          <p:nvSpPr>
            <p:cNvPr id="37924" name="Line 37"/>
            <p:cNvSpPr>
              <a:spLocks noChangeShapeType="1"/>
            </p:cNvSpPr>
            <p:nvPr/>
          </p:nvSpPr>
          <p:spPr bwMode="auto">
            <a:xfrm flipV="1">
              <a:off x="4745" y="2938"/>
              <a:ext cx="0" cy="22"/>
            </a:xfrm>
            <a:prstGeom prst="line">
              <a:avLst/>
            </a:prstGeom>
            <a:noFill/>
            <a:ln w="0">
              <a:solidFill>
                <a:srgbClr val="000000"/>
              </a:solidFill>
              <a:round/>
              <a:headEnd/>
              <a:tailEnd/>
            </a:ln>
          </p:spPr>
          <p:txBody>
            <a:bodyPr/>
            <a:lstStyle/>
            <a:p>
              <a:endParaRPr lang="en-US"/>
            </a:p>
          </p:txBody>
        </p:sp>
        <p:sp>
          <p:nvSpPr>
            <p:cNvPr id="37925" name="Line 38"/>
            <p:cNvSpPr>
              <a:spLocks noChangeShapeType="1"/>
            </p:cNvSpPr>
            <p:nvPr/>
          </p:nvSpPr>
          <p:spPr bwMode="auto">
            <a:xfrm>
              <a:off x="4745" y="1438"/>
              <a:ext cx="0" cy="18"/>
            </a:xfrm>
            <a:prstGeom prst="line">
              <a:avLst/>
            </a:prstGeom>
            <a:noFill/>
            <a:ln w="0">
              <a:solidFill>
                <a:srgbClr val="000000"/>
              </a:solidFill>
              <a:round/>
              <a:headEnd/>
              <a:tailEnd/>
            </a:ln>
          </p:spPr>
          <p:txBody>
            <a:bodyPr/>
            <a:lstStyle/>
            <a:p>
              <a:endParaRPr lang="en-US"/>
            </a:p>
          </p:txBody>
        </p:sp>
        <p:sp>
          <p:nvSpPr>
            <p:cNvPr id="37926" name="Rectangle 39"/>
            <p:cNvSpPr>
              <a:spLocks noChangeArrowheads="1"/>
            </p:cNvSpPr>
            <p:nvPr/>
          </p:nvSpPr>
          <p:spPr bwMode="auto">
            <a:xfrm>
              <a:off x="4705" y="2973"/>
              <a:ext cx="66"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0.6</a:t>
              </a:r>
              <a:endParaRPr lang="en-US" sz="1800">
                <a:latin typeface="Arial" charset="0"/>
              </a:endParaRPr>
            </a:p>
          </p:txBody>
        </p:sp>
        <p:sp>
          <p:nvSpPr>
            <p:cNvPr id="37927" name="Line 40"/>
            <p:cNvSpPr>
              <a:spLocks noChangeShapeType="1"/>
            </p:cNvSpPr>
            <p:nvPr/>
          </p:nvSpPr>
          <p:spPr bwMode="auto">
            <a:xfrm flipV="1">
              <a:off x="4937" y="2938"/>
              <a:ext cx="0" cy="22"/>
            </a:xfrm>
            <a:prstGeom prst="line">
              <a:avLst/>
            </a:prstGeom>
            <a:noFill/>
            <a:ln w="0">
              <a:solidFill>
                <a:srgbClr val="000000"/>
              </a:solidFill>
              <a:round/>
              <a:headEnd/>
              <a:tailEnd/>
            </a:ln>
          </p:spPr>
          <p:txBody>
            <a:bodyPr/>
            <a:lstStyle/>
            <a:p>
              <a:endParaRPr lang="en-US"/>
            </a:p>
          </p:txBody>
        </p:sp>
        <p:sp>
          <p:nvSpPr>
            <p:cNvPr id="37928" name="Line 41"/>
            <p:cNvSpPr>
              <a:spLocks noChangeShapeType="1"/>
            </p:cNvSpPr>
            <p:nvPr/>
          </p:nvSpPr>
          <p:spPr bwMode="auto">
            <a:xfrm>
              <a:off x="4937" y="1438"/>
              <a:ext cx="0" cy="18"/>
            </a:xfrm>
            <a:prstGeom prst="line">
              <a:avLst/>
            </a:prstGeom>
            <a:noFill/>
            <a:ln w="0">
              <a:solidFill>
                <a:srgbClr val="000000"/>
              </a:solidFill>
              <a:round/>
              <a:headEnd/>
              <a:tailEnd/>
            </a:ln>
          </p:spPr>
          <p:txBody>
            <a:bodyPr/>
            <a:lstStyle/>
            <a:p>
              <a:endParaRPr lang="en-US"/>
            </a:p>
          </p:txBody>
        </p:sp>
        <p:sp>
          <p:nvSpPr>
            <p:cNvPr id="37929" name="Rectangle 42"/>
            <p:cNvSpPr>
              <a:spLocks noChangeArrowheads="1"/>
            </p:cNvSpPr>
            <p:nvPr/>
          </p:nvSpPr>
          <p:spPr bwMode="auto">
            <a:xfrm>
              <a:off x="4897" y="2973"/>
              <a:ext cx="66"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0.7</a:t>
              </a:r>
              <a:endParaRPr lang="en-US" sz="1800">
                <a:latin typeface="Arial" charset="0"/>
              </a:endParaRPr>
            </a:p>
          </p:txBody>
        </p:sp>
        <p:sp>
          <p:nvSpPr>
            <p:cNvPr id="37930" name="Line 43"/>
            <p:cNvSpPr>
              <a:spLocks noChangeShapeType="1"/>
            </p:cNvSpPr>
            <p:nvPr/>
          </p:nvSpPr>
          <p:spPr bwMode="auto">
            <a:xfrm flipV="1">
              <a:off x="5132" y="2938"/>
              <a:ext cx="0" cy="22"/>
            </a:xfrm>
            <a:prstGeom prst="line">
              <a:avLst/>
            </a:prstGeom>
            <a:noFill/>
            <a:ln w="0">
              <a:solidFill>
                <a:srgbClr val="000000"/>
              </a:solidFill>
              <a:round/>
              <a:headEnd/>
              <a:tailEnd/>
            </a:ln>
          </p:spPr>
          <p:txBody>
            <a:bodyPr/>
            <a:lstStyle/>
            <a:p>
              <a:endParaRPr lang="en-US"/>
            </a:p>
          </p:txBody>
        </p:sp>
        <p:sp>
          <p:nvSpPr>
            <p:cNvPr id="37931" name="Line 44"/>
            <p:cNvSpPr>
              <a:spLocks noChangeShapeType="1"/>
            </p:cNvSpPr>
            <p:nvPr/>
          </p:nvSpPr>
          <p:spPr bwMode="auto">
            <a:xfrm>
              <a:off x="5132" y="1438"/>
              <a:ext cx="0" cy="18"/>
            </a:xfrm>
            <a:prstGeom prst="line">
              <a:avLst/>
            </a:prstGeom>
            <a:noFill/>
            <a:ln w="0">
              <a:solidFill>
                <a:srgbClr val="000000"/>
              </a:solidFill>
              <a:round/>
              <a:headEnd/>
              <a:tailEnd/>
            </a:ln>
          </p:spPr>
          <p:txBody>
            <a:bodyPr/>
            <a:lstStyle/>
            <a:p>
              <a:endParaRPr lang="en-US"/>
            </a:p>
          </p:txBody>
        </p:sp>
        <p:sp>
          <p:nvSpPr>
            <p:cNvPr id="37932" name="Rectangle 45"/>
            <p:cNvSpPr>
              <a:spLocks noChangeArrowheads="1"/>
            </p:cNvSpPr>
            <p:nvPr/>
          </p:nvSpPr>
          <p:spPr bwMode="auto">
            <a:xfrm>
              <a:off x="5093" y="2973"/>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0.8</a:t>
              </a:r>
              <a:endParaRPr lang="en-US" sz="1800">
                <a:latin typeface="Arial" charset="0"/>
              </a:endParaRPr>
            </a:p>
          </p:txBody>
        </p:sp>
        <p:sp>
          <p:nvSpPr>
            <p:cNvPr id="37933" name="Line 46"/>
            <p:cNvSpPr>
              <a:spLocks noChangeShapeType="1"/>
            </p:cNvSpPr>
            <p:nvPr/>
          </p:nvSpPr>
          <p:spPr bwMode="auto">
            <a:xfrm flipV="1">
              <a:off x="5323" y="2938"/>
              <a:ext cx="0" cy="22"/>
            </a:xfrm>
            <a:prstGeom prst="line">
              <a:avLst/>
            </a:prstGeom>
            <a:noFill/>
            <a:ln w="0">
              <a:solidFill>
                <a:srgbClr val="000000"/>
              </a:solidFill>
              <a:round/>
              <a:headEnd/>
              <a:tailEnd/>
            </a:ln>
          </p:spPr>
          <p:txBody>
            <a:bodyPr/>
            <a:lstStyle/>
            <a:p>
              <a:endParaRPr lang="en-US"/>
            </a:p>
          </p:txBody>
        </p:sp>
        <p:sp>
          <p:nvSpPr>
            <p:cNvPr id="37934" name="Line 47"/>
            <p:cNvSpPr>
              <a:spLocks noChangeShapeType="1"/>
            </p:cNvSpPr>
            <p:nvPr/>
          </p:nvSpPr>
          <p:spPr bwMode="auto">
            <a:xfrm>
              <a:off x="5323" y="1438"/>
              <a:ext cx="0" cy="18"/>
            </a:xfrm>
            <a:prstGeom prst="line">
              <a:avLst/>
            </a:prstGeom>
            <a:noFill/>
            <a:ln w="0">
              <a:solidFill>
                <a:srgbClr val="000000"/>
              </a:solidFill>
              <a:round/>
              <a:headEnd/>
              <a:tailEnd/>
            </a:ln>
          </p:spPr>
          <p:txBody>
            <a:bodyPr/>
            <a:lstStyle/>
            <a:p>
              <a:endParaRPr lang="en-US"/>
            </a:p>
          </p:txBody>
        </p:sp>
        <p:sp>
          <p:nvSpPr>
            <p:cNvPr id="37935" name="Rectangle 48"/>
            <p:cNvSpPr>
              <a:spLocks noChangeArrowheads="1"/>
            </p:cNvSpPr>
            <p:nvPr/>
          </p:nvSpPr>
          <p:spPr bwMode="auto">
            <a:xfrm>
              <a:off x="5283" y="2973"/>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0.9</a:t>
              </a:r>
              <a:endParaRPr lang="en-US" sz="1800">
                <a:latin typeface="Arial" charset="0"/>
              </a:endParaRPr>
            </a:p>
          </p:txBody>
        </p:sp>
        <p:sp>
          <p:nvSpPr>
            <p:cNvPr id="37936" name="Line 49"/>
            <p:cNvSpPr>
              <a:spLocks noChangeShapeType="1"/>
            </p:cNvSpPr>
            <p:nvPr/>
          </p:nvSpPr>
          <p:spPr bwMode="auto">
            <a:xfrm flipV="1">
              <a:off x="5520" y="2938"/>
              <a:ext cx="0" cy="22"/>
            </a:xfrm>
            <a:prstGeom prst="line">
              <a:avLst/>
            </a:prstGeom>
            <a:noFill/>
            <a:ln w="0">
              <a:solidFill>
                <a:srgbClr val="000000"/>
              </a:solidFill>
              <a:round/>
              <a:headEnd/>
              <a:tailEnd/>
            </a:ln>
          </p:spPr>
          <p:txBody>
            <a:bodyPr/>
            <a:lstStyle/>
            <a:p>
              <a:endParaRPr lang="en-US"/>
            </a:p>
          </p:txBody>
        </p:sp>
        <p:sp>
          <p:nvSpPr>
            <p:cNvPr id="37937" name="Line 50"/>
            <p:cNvSpPr>
              <a:spLocks noChangeShapeType="1"/>
            </p:cNvSpPr>
            <p:nvPr/>
          </p:nvSpPr>
          <p:spPr bwMode="auto">
            <a:xfrm>
              <a:off x="5520" y="1438"/>
              <a:ext cx="0" cy="18"/>
            </a:xfrm>
            <a:prstGeom prst="line">
              <a:avLst/>
            </a:prstGeom>
            <a:noFill/>
            <a:ln w="0">
              <a:solidFill>
                <a:srgbClr val="000000"/>
              </a:solidFill>
              <a:round/>
              <a:headEnd/>
              <a:tailEnd/>
            </a:ln>
          </p:spPr>
          <p:txBody>
            <a:bodyPr/>
            <a:lstStyle/>
            <a:p>
              <a:endParaRPr lang="en-US"/>
            </a:p>
          </p:txBody>
        </p:sp>
        <p:sp>
          <p:nvSpPr>
            <p:cNvPr id="37938" name="Rectangle 51"/>
            <p:cNvSpPr>
              <a:spLocks noChangeArrowheads="1"/>
            </p:cNvSpPr>
            <p:nvPr/>
          </p:nvSpPr>
          <p:spPr bwMode="auto">
            <a:xfrm>
              <a:off x="5507" y="2973"/>
              <a:ext cx="2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1</a:t>
              </a:r>
              <a:endParaRPr lang="en-US" sz="1800">
                <a:latin typeface="Arial" charset="0"/>
              </a:endParaRPr>
            </a:p>
          </p:txBody>
        </p:sp>
        <p:sp>
          <p:nvSpPr>
            <p:cNvPr id="37939" name="Line 52"/>
            <p:cNvSpPr>
              <a:spLocks noChangeShapeType="1"/>
            </p:cNvSpPr>
            <p:nvPr/>
          </p:nvSpPr>
          <p:spPr bwMode="auto">
            <a:xfrm>
              <a:off x="3589" y="2960"/>
              <a:ext cx="18" cy="0"/>
            </a:xfrm>
            <a:prstGeom prst="line">
              <a:avLst/>
            </a:prstGeom>
            <a:noFill/>
            <a:ln w="0">
              <a:solidFill>
                <a:srgbClr val="000000"/>
              </a:solidFill>
              <a:round/>
              <a:headEnd/>
              <a:tailEnd/>
            </a:ln>
          </p:spPr>
          <p:txBody>
            <a:bodyPr/>
            <a:lstStyle/>
            <a:p>
              <a:endParaRPr lang="en-US"/>
            </a:p>
          </p:txBody>
        </p:sp>
        <p:sp>
          <p:nvSpPr>
            <p:cNvPr id="37940" name="Line 53"/>
            <p:cNvSpPr>
              <a:spLocks noChangeShapeType="1"/>
            </p:cNvSpPr>
            <p:nvPr/>
          </p:nvSpPr>
          <p:spPr bwMode="auto">
            <a:xfrm flipH="1">
              <a:off x="5497" y="2960"/>
              <a:ext cx="23" cy="0"/>
            </a:xfrm>
            <a:prstGeom prst="line">
              <a:avLst/>
            </a:prstGeom>
            <a:noFill/>
            <a:ln w="0">
              <a:solidFill>
                <a:srgbClr val="000000"/>
              </a:solidFill>
              <a:round/>
              <a:headEnd/>
              <a:tailEnd/>
            </a:ln>
          </p:spPr>
          <p:txBody>
            <a:bodyPr/>
            <a:lstStyle/>
            <a:p>
              <a:endParaRPr lang="en-US"/>
            </a:p>
          </p:txBody>
        </p:sp>
        <p:sp>
          <p:nvSpPr>
            <p:cNvPr id="37941" name="Rectangle 54"/>
            <p:cNvSpPr>
              <a:spLocks noChangeArrowheads="1"/>
            </p:cNvSpPr>
            <p:nvPr/>
          </p:nvSpPr>
          <p:spPr bwMode="auto">
            <a:xfrm>
              <a:off x="3540" y="2925"/>
              <a:ext cx="2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a:t>
              </a:r>
              <a:endParaRPr lang="en-US" sz="1800">
                <a:latin typeface="Arial" charset="0"/>
              </a:endParaRPr>
            </a:p>
          </p:txBody>
        </p:sp>
        <p:sp>
          <p:nvSpPr>
            <p:cNvPr id="37942" name="Line 55"/>
            <p:cNvSpPr>
              <a:spLocks noChangeShapeType="1"/>
            </p:cNvSpPr>
            <p:nvPr/>
          </p:nvSpPr>
          <p:spPr bwMode="auto">
            <a:xfrm>
              <a:off x="3589" y="2804"/>
              <a:ext cx="18" cy="0"/>
            </a:xfrm>
            <a:prstGeom prst="line">
              <a:avLst/>
            </a:prstGeom>
            <a:noFill/>
            <a:ln w="0">
              <a:solidFill>
                <a:srgbClr val="000000"/>
              </a:solidFill>
              <a:round/>
              <a:headEnd/>
              <a:tailEnd/>
            </a:ln>
          </p:spPr>
          <p:txBody>
            <a:bodyPr/>
            <a:lstStyle/>
            <a:p>
              <a:endParaRPr lang="en-US"/>
            </a:p>
          </p:txBody>
        </p:sp>
        <p:sp>
          <p:nvSpPr>
            <p:cNvPr id="37943" name="Line 56"/>
            <p:cNvSpPr>
              <a:spLocks noChangeShapeType="1"/>
            </p:cNvSpPr>
            <p:nvPr/>
          </p:nvSpPr>
          <p:spPr bwMode="auto">
            <a:xfrm flipH="1">
              <a:off x="5497" y="2804"/>
              <a:ext cx="23" cy="0"/>
            </a:xfrm>
            <a:prstGeom prst="line">
              <a:avLst/>
            </a:prstGeom>
            <a:noFill/>
            <a:ln w="0">
              <a:solidFill>
                <a:srgbClr val="000000"/>
              </a:solidFill>
              <a:round/>
              <a:headEnd/>
              <a:tailEnd/>
            </a:ln>
          </p:spPr>
          <p:txBody>
            <a:bodyPr/>
            <a:lstStyle/>
            <a:p>
              <a:endParaRPr lang="en-US"/>
            </a:p>
          </p:txBody>
        </p:sp>
        <p:sp>
          <p:nvSpPr>
            <p:cNvPr id="37944" name="Rectangle 57"/>
            <p:cNvSpPr>
              <a:spLocks noChangeArrowheads="1"/>
            </p:cNvSpPr>
            <p:nvPr/>
          </p:nvSpPr>
          <p:spPr bwMode="auto">
            <a:xfrm>
              <a:off x="3491" y="2769"/>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0.1</a:t>
              </a:r>
              <a:endParaRPr lang="en-US" sz="1800">
                <a:latin typeface="Arial" charset="0"/>
              </a:endParaRPr>
            </a:p>
          </p:txBody>
        </p:sp>
        <p:sp>
          <p:nvSpPr>
            <p:cNvPr id="37945" name="Line 58"/>
            <p:cNvSpPr>
              <a:spLocks noChangeShapeType="1"/>
            </p:cNvSpPr>
            <p:nvPr/>
          </p:nvSpPr>
          <p:spPr bwMode="auto">
            <a:xfrm>
              <a:off x="3589" y="2654"/>
              <a:ext cx="18" cy="0"/>
            </a:xfrm>
            <a:prstGeom prst="line">
              <a:avLst/>
            </a:prstGeom>
            <a:noFill/>
            <a:ln w="0">
              <a:solidFill>
                <a:srgbClr val="000000"/>
              </a:solidFill>
              <a:round/>
              <a:headEnd/>
              <a:tailEnd/>
            </a:ln>
          </p:spPr>
          <p:txBody>
            <a:bodyPr/>
            <a:lstStyle/>
            <a:p>
              <a:endParaRPr lang="en-US"/>
            </a:p>
          </p:txBody>
        </p:sp>
        <p:sp>
          <p:nvSpPr>
            <p:cNvPr id="37946" name="Line 59"/>
            <p:cNvSpPr>
              <a:spLocks noChangeShapeType="1"/>
            </p:cNvSpPr>
            <p:nvPr/>
          </p:nvSpPr>
          <p:spPr bwMode="auto">
            <a:xfrm flipH="1">
              <a:off x="5497" y="2654"/>
              <a:ext cx="23" cy="0"/>
            </a:xfrm>
            <a:prstGeom prst="line">
              <a:avLst/>
            </a:prstGeom>
            <a:noFill/>
            <a:ln w="0">
              <a:solidFill>
                <a:srgbClr val="000000"/>
              </a:solidFill>
              <a:round/>
              <a:headEnd/>
              <a:tailEnd/>
            </a:ln>
          </p:spPr>
          <p:txBody>
            <a:bodyPr/>
            <a:lstStyle/>
            <a:p>
              <a:endParaRPr lang="en-US"/>
            </a:p>
          </p:txBody>
        </p:sp>
        <p:sp>
          <p:nvSpPr>
            <p:cNvPr id="37947" name="Rectangle 60"/>
            <p:cNvSpPr>
              <a:spLocks noChangeArrowheads="1"/>
            </p:cNvSpPr>
            <p:nvPr/>
          </p:nvSpPr>
          <p:spPr bwMode="auto">
            <a:xfrm>
              <a:off x="3491" y="2617"/>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0.2</a:t>
              </a:r>
              <a:endParaRPr lang="en-US" sz="1800">
                <a:latin typeface="Arial" charset="0"/>
              </a:endParaRPr>
            </a:p>
          </p:txBody>
        </p:sp>
        <p:sp>
          <p:nvSpPr>
            <p:cNvPr id="37948" name="Line 61"/>
            <p:cNvSpPr>
              <a:spLocks noChangeShapeType="1"/>
            </p:cNvSpPr>
            <p:nvPr/>
          </p:nvSpPr>
          <p:spPr bwMode="auto">
            <a:xfrm>
              <a:off x="3589" y="2501"/>
              <a:ext cx="18" cy="0"/>
            </a:xfrm>
            <a:prstGeom prst="line">
              <a:avLst/>
            </a:prstGeom>
            <a:noFill/>
            <a:ln w="0">
              <a:solidFill>
                <a:srgbClr val="000000"/>
              </a:solidFill>
              <a:round/>
              <a:headEnd/>
              <a:tailEnd/>
            </a:ln>
          </p:spPr>
          <p:txBody>
            <a:bodyPr/>
            <a:lstStyle/>
            <a:p>
              <a:endParaRPr lang="en-US"/>
            </a:p>
          </p:txBody>
        </p:sp>
        <p:sp>
          <p:nvSpPr>
            <p:cNvPr id="37949" name="Line 62"/>
            <p:cNvSpPr>
              <a:spLocks noChangeShapeType="1"/>
            </p:cNvSpPr>
            <p:nvPr/>
          </p:nvSpPr>
          <p:spPr bwMode="auto">
            <a:xfrm flipH="1">
              <a:off x="5497" y="2501"/>
              <a:ext cx="23" cy="0"/>
            </a:xfrm>
            <a:prstGeom prst="line">
              <a:avLst/>
            </a:prstGeom>
            <a:noFill/>
            <a:ln w="0">
              <a:solidFill>
                <a:srgbClr val="000000"/>
              </a:solidFill>
              <a:round/>
              <a:headEnd/>
              <a:tailEnd/>
            </a:ln>
          </p:spPr>
          <p:txBody>
            <a:bodyPr/>
            <a:lstStyle/>
            <a:p>
              <a:endParaRPr lang="en-US"/>
            </a:p>
          </p:txBody>
        </p:sp>
        <p:sp>
          <p:nvSpPr>
            <p:cNvPr id="37950" name="Rectangle 63"/>
            <p:cNvSpPr>
              <a:spLocks noChangeArrowheads="1"/>
            </p:cNvSpPr>
            <p:nvPr/>
          </p:nvSpPr>
          <p:spPr bwMode="auto">
            <a:xfrm>
              <a:off x="3491" y="2466"/>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0.3</a:t>
              </a:r>
              <a:endParaRPr lang="en-US" sz="1800">
                <a:latin typeface="Arial" charset="0"/>
              </a:endParaRPr>
            </a:p>
          </p:txBody>
        </p:sp>
        <p:sp>
          <p:nvSpPr>
            <p:cNvPr id="37951" name="Line 64"/>
            <p:cNvSpPr>
              <a:spLocks noChangeShapeType="1"/>
            </p:cNvSpPr>
            <p:nvPr/>
          </p:nvSpPr>
          <p:spPr bwMode="auto">
            <a:xfrm>
              <a:off x="3589" y="2351"/>
              <a:ext cx="18" cy="0"/>
            </a:xfrm>
            <a:prstGeom prst="line">
              <a:avLst/>
            </a:prstGeom>
            <a:noFill/>
            <a:ln w="0">
              <a:solidFill>
                <a:srgbClr val="000000"/>
              </a:solidFill>
              <a:round/>
              <a:headEnd/>
              <a:tailEnd/>
            </a:ln>
          </p:spPr>
          <p:txBody>
            <a:bodyPr/>
            <a:lstStyle/>
            <a:p>
              <a:endParaRPr lang="en-US"/>
            </a:p>
          </p:txBody>
        </p:sp>
        <p:sp>
          <p:nvSpPr>
            <p:cNvPr id="37952" name="Line 65"/>
            <p:cNvSpPr>
              <a:spLocks noChangeShapeType="1"/>
            </p:cNvSpPr>
            <p:nvPr/>
          </p:nvSpPr>
          <p:spPr bwMode="auto">
            <a:xfrm flipH="1">
              <a:off x="5497" y="2351"/>
              <a:ext cx="23" cy="0"/>
            </a:xfrm>
            <a:prstGeom prst="line">
              <a:avLst/>
            </a:prstGeom>
            <a:noFill/>
            <a:ln w="0">
              <a:solidFill>
                <a:srgbClr val="000000"/>
              </a:solidFill>
              <a:round/>
              <a:headEnd/>
              <a:tailEnd/>
            </a:ln>
          </p:spPr>
          <p:txBody>
            <a:bodyPr/>
            <a:lstStyle/>
            <a:p>
              <a:endParaRPr lang="en-US"/>
            </a:p>
          </p:txBody>
        </p:sp>
        <p:sp>
          <p:nvSpPr>
            <p:cNvPr id="37953" name="Rectangle 66"/>
            <p:cNvSpPr>
              <a:spLocks noChangeArrowheads="1"/>
            </p:cNvSpPr>
            <p:nvPr/>
          </p:nvSpPr>
          <p:spPr bwMode="auto">
            <a:xfrm>
              <a:off x="3491" y="2316"/>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0.4</a:t>
              </a:r>
              <a:endParaRPr lang="en-US" sz="1800">
                <a:latin typeface="Arial" charset="0"/>
              </a:endParaRPr>
            </a:p>
          </p:txBody>
        </p:sp>
        <p:sp>
          <p:nvSpPr>
            <p:cNvPr id="37954" name="Line 67"/>
            <p:cNvSpPr>
              <a:spLocks noChangeShapeType="1"/>
            </p:cNvSpPr>
            <p:nvPr/>
          </p:nvSpPr>
          <p:spPr bwMode="auto">
            <a:xfrm>
              <a:off x="3589" y="2200"/>
              <a:ext cx="18" cy="0"/>
            </a:xfrm>
            <a:prstGeom prst="line">
              <a:avLst/>
            </a:prstGeom>
            <a:noFill/>
            <a:ln w="0">
              <a:solidFill>
                <a:srgbClr val="000000"/>
              </a:solidFill>
              <a:round/>
              <a:headEnd/>
              <a:tailEnd/>
            </a:ln>
          </p:spPr>
          <p:txBody>
            <a:bodyPr/>
            <a:lstStyle/>
            <a:p>
              <a:endParaRPr lang="en-US"/>
            </a:p>
          </p:txBody>
        </p:sp>
        <p:sp>
          <p:nvSpPr>
            <p:cNvPr id="37955" name="Line 68"/>
            <p:cNvSpPr>
              <a:spLocks noChangeShapeType="1"/>
            </p:cNvSpPr>
            <p:nvPr/>
          </p:nvSpPr>
          <p:spPr bwMode="auto">
            <a:xfrm flipH="1">
              <a:off x="5497" y="2200"/>
              <a:ext cx="23" cy="0"/>
            </a:xfrm>
            <a:prstGeom prst="line">
              <a:avLst/>
            </a:prstGeom>
            <a:noFill/>
            <a:ln w="0">
              <a:solidFill>
                <a:srgbClr val="000000"/>
              </a:solidFill>
              <a:round/>
              <a:headEnd/>
              <a:tailEnd/>
            </a:ln>
          </p:spPr>
          <p:txBody>
            <a:bodyPr/>
            <a:lstStyle/>
            <a:p>
              <a:endParaRPr lang="en-US"/>
            </a:p>
          </p:txBody>
        </p:sp>
        <p:sp>
          <p:nvSpPr>
            <p:cNvPr id="37956" name="Rectangle 69"/>
            <p:cNvSpPr>
              <a:spLocks noChangeArrowheads="1"/>
            </p:cNvSpPr>
            <p:nvPr/>
          </p:nvSpPr>
          <p:spPr bwMode="auto">
            <a:xfrm>
              <a:off x="3491" y="2164"/>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0.5</a:t>
              </a:r>
              <a:endParaRPr lang="en-US" sz="1800">
                <a:latin typeface="Arial" charset="0"/>
              </a:endParaRPr>
            </a:p>
          </p:txBody>
        </p:sp>
        <p:sp>
          <p:nvSpPr>
            <p:cNvPr id="37957" name="Line 70"/>
            <p:cNvSpPr>
              <a:spLocks noChangeShapeType="1"/>
            </p:cNvSpPr>
            <p:nvPr/>
          </p:nvSpPr>
          <p:spPr bwMode="auto">
            <a:xfrm>
              <a:off x="3589" y="2044"/>
              <a:ext cx="18" cy="0"/>
            </a:xfrm>
            <a:prstGeom prst="line">
              <a:avLst/>
            </a:prstGeom>
            <a:noFill/>
            <a:ln w="0">
              <a:solidFill>
                <a:srgbClr val="000000"/>
              </a:solidFill>
              <a:round/>
              <a:headEnd/>
              <a:tailEnd/>
            </a:ln>
          </p:spPr>
          <p:txBody>
            <a:bodyPr/>
            <a:lstStyle/>
            <a:p>
              <a:endParaRPr lang="en-US"/>
            </a:p>
          </p:txBody>
        </p:sp>
        <p:sp>
          <p:nvSpPr>
            <p:cNvPr id="37958" name="Line 71"/>
            <p:cNvSpPr>
              <a:spLocks noChangeShapeType="1"/>
            </p:cNvSpPr>
            <p:nvPr/>
          </p:nvSpPr>
          <p:spPr bwMode="auto">
            <a:xfrm flipH="1">
              <a:off x="5497" y="2044"/>
              <a:ext cx="23" cy="0"/>
            </a:xfrm>
            <a:prstGeom prst="line">
              <a:avLst/>
            </a:prstGeom>
            <a:noFill/>
            <a:ln w="0">
              <a:solidFill>
                <a:srgbClr val="000000"/>
              </a:solidFill>
              <a:round/>
              <a:headEnd/>
              <a:tailEnd/>
            </a:ln>
          </p:spPr>
          <p:txBody>
            <a:bodyPr/>
            <a:lstStyle/>
            <a:p>
              <a:endParaRPr lang="en-US"/>
            </a:p>
          </p:txBody>
        </p:sp>
        <p:sp>
          <p:nvSpPr>
            <p:cNvPr id="37959" name="Rectangle 72"/>
            <p:cNvSpPr>
              <a:spLocks noChangeArrowheads="1"/>
            </p:cNvSpPr>
            <p:nvPr/>
          </p:nvSpPr>
          <p:spPr bwMode="auto">
            <a:xfrm>
              <a:off x="3491" y="2008"/>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0.6</a:t>
              </a:r>
              <a:endParaRPr lang="en-US" sz="1800">
                <a:latin typeface="Arial" charset="0"/>
              </a:endParaRPr>
            </a:p>
          </p:txBody>
        </p:sp>
        <p:sp>
          <p:nvSpPr>
            <p:cNvPr id="37960" name="Line 73"/>
            <p:cNvSpPr>
              <a:spLocks noChangeShapeType="1"/>
            </p:cNvSpPr>
            <p:nvPr/>
          </p:nvSpPr>
          <p:spPr bwMode="auto">
            <a:xfrm>
              <a:off x="3589" y="1892"/>
              <a:ext cx="18" cy="0"/>
            </a:xfrm>
            <a:prstGeom prst="line">
              <a:avLst/>
            </a:prstGeom>
            <a:noFill/>
            <a:ln w="0">
              <a:solidFill>
                <a:srgbClr val="000000"/>
              </a:solidFill>
              <a:round/>
              <a:headEnd/>
              <a:tailEnd/>
            </a:ln>
          </p:spPr>
          <p:txBody>
            <a:bodyPr/>
            <a:lstStyle/>
            <a:p>
              <a:endParaRPr lang="en-US"/>
            </a:p>
          </p:txBody>
        </p:sp>
        <p:sp>
          <p:nvSpPr>
            <p:cNvPr id="37961" name="Line 74"/>
            <p:cNvSpPr>
              <a:spLocks noChangeShapeType="1"/>
            </p:cNvSpPr>
            <p:nvPr/>
          </p:nvSpPr>
          <p:spPr bwMode="auto">
            <a:xfrm flipH="1">
              <a:off x="5497" y="1892"/>
              <a:ext cx="23" cy="0"/>
            </a:xfrm>
            <a:prstGeom prst="line">
              <a:avLst/>
            </a:prstGeom>
            <a:noFill/>
            <a:ln w="0">
              <a:solidFill>
                <a:srgbClr val="000000"/>
              </a:solidFill>
              <a:round/>
              <a:headEnd/>
              <a:tailEnd/>
            </a:ln>
          </p:spPr>
          <p:txBody>
            <a:bodyPr/>
            <a:lstStyle/>
            <a:p>
              <a:endParaRPr lang="en-US"/>
            </a:p>
          </p:txBody>
        </p:sp>
        <p:sp>
          <p:nvSpPr>
            <p:cNvPr id="37962" name="Rectangle 75"/>
            <p:cNvSpPr>
              <a:spLocks noChangeArrowheads="1"/>
            </p:cNvSpPr>
            <p:nvPr/>
          </p:nvSpPr>
          <p:spPr bwMode="auto">
            <a:xfrm>
              <a:off x="3491" y="1857"/>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0.7</a:t>
              </a:r>
              <a:endParaRPr lang="en-US" sz="1800">
                <a:latin typeface="Arial" charset="0"/>
              </a:endParaRPr>
            </a:p>
          </p:txBody>
        </p:sp>
        <p:sp>
          <p:nvSpPr>
            <p:cNvPr id="37963" name="Line 76"/>
            <p:cNvSpPr>
              <a:spLocks noChangeShapeType="1"/>
            </p:cNvSpPr>
            <p:nvPr/>
          </p:nvSpPr>
          <p:spPr bwMode="auto">
            <a:xfrm>
              <a:off x="3589" y="1741"/>
              <a:ext cx="18" cy="0"/>
            </a:xfrm>
            <a:prstGeom prst="line">
              <a:avLst/>
            </a:prstGeom>
            <a:noFill/>
            <a:ln w="0">
              <a:solidFill>
                <a:srgbClr val="000000"/>
              </a:solidFill>
              <a:round/>
              <a:headEnd/>
              <a:tailEnd/>
            </a:ln>
          </p:spPr>
          <p:txBody>
            <a:bodyPr/>
            <a:lstStyle/>
            <a:p>
              <a:endParaRPr lang="en-US"/>
            </a:p>
          </p:txBody>
        </p:sp>
        <p:sp>
          <p:nvSpPr>
            <p:cNvPr id="37964" name="Line 77"/>
            <p:cNvSpPr>
              <a:spLocks noChangeShapeType="1"/>
            </p:cNvSpPr>
            <p:nvPr/>
          </p:nvSpPr>
          <p:spPr bwMode="auto">
            <a:xfrm flipH="1">
              <a:off x="5497" y="1741"/>
              <a:ext cx="23" cy="0"/>
            </a:xfrm>
            <a:prstGeom prst="line">
              <a:avLst/>
            </a:prstGeom>
            <a:noFill/>
            <a:ln w="0">
              <a:solidFill>
                <a:srgbClr val="000000"/>
              </a:solidFill>
              <a:round/>
              <a:headEnd/>
              <a:tailEnd/>
            </a:ln>
          </p:spPr>
          <p:txBody>
            <a:bodyPr/>
            <a:lstStyle/>
            <a:p>
              <a:endParaRPr lang="en-US"/>
            </a:p>
          </p:txBody>
        </p:sp>
        <p:sp>
          <p:nvSpPr>
            <p:cNvPr id="37965" name="Rectangle 78"/>
            <p:cNvSpPr>
              <a:spLocks noChangeArrowheads="1"/>
            </p:cNvSpPr>
            <p:nvPr/>
          </p:nvSpPr>
          <p:spPr bwMode="auto">
            <a:xfrm>
              <a:off x="3491" y="1705"/>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0.8</a:t>
              </a:r>
              <a:endParaRPr lang="en-US" sz="1800">
                <a:latin typeface="Arial" charset="0"/>
              </a:endParaRPr>
            </a:p>
          </p:txBody>
        </p:sp>
        <p:sp>
          <p:nvSpPr>
            <p:cNvPr id="37966" name="Line 79"/>
            <p:cNvSpPr>
              <a:spLocks noChangeShapeType="1"/>
            </p:cNvSpPr>
            <p:nvPr/>
          </p:nvSpPr>
          <p:spPr bwMode="auto">
            <a:xfrm>
              <a:off x="3589" y="1589"/>
              <a:ext cx="18" cy="0"/>
            </a:xfrm>
            <a:prstGeom prst="line">
              <a:avLst/>
            </a:prstGeom>
            <a:noFill/>
            <a:ln w="0">
              <a:solidFill>
                <a:srgbClr val="000000"/>
              </a:solidFill>
              <a:round/>
              <a:headEnd/>
              <a:tailEnd/>
            </a:ln>
          </p:spPr>
          <p:txBody>
            <a:bodyPr/>
            <a:lstStyle/>
            <a:p>
              <a:endParaRPr lang="en-US"/>
            </a:p>
          </p:txBody>
        </p:sp>
        <p:sp>
          <p:nvSpPr>
            <p:cNvPr id="37967" name="Line 80"/>
            <p:cNvSpPr>
              <a:spLocks noChangeShapeType="1"/>
            </p:cNvSpPr>
            <p:nvPr/>
          </p:nvSpPr>
          <p:spPr bwMode="auto">
            <a:xfrm flipH="1">
              <a:off x="5497" y="1589"/>
              <a:ext cx="23" cy="0"/>
            </a:xfrm>
            <a:prstGeom prst="line">
              <a:avLst/>
            </a:prstGeom>
            <a:noFill/>
            <a:ln w="0">
              <a:solidFill>
                <a:srgbClr val="000000"/>
              </a:solidFill>
              <a:round/>
              <a:headEnd/>
              <a:tailEnd/>
            </a:ln>
          </p:spPr>
          <p:txBody>
            <a:bodyPr/>
            <a:lstStyle/>
            <a:p>
              <a:endParaRPr lang="en-US"/>
            </a:p>
          </p:txBody>
        </p:sp>
        <p:sp>
          <p:nvSpPr>
            <p:cNvPr id="37968" name="Rectangle 81"/>
            <p:cNvSpPr>
              <a:spLocks noChangeArrowheads="1"/>
            </p:cNvSpPr>
            <p:nvPr/>
          </p:nvSpPr>
          <p:spPr bwMode="auto">
            <a:xfrm>
              <a:off x="3491" y="1554"/>
              <a:ext cx="6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0.9</a:t>
              </a:r>
              <a:endParaRPr lang="en-US" sz="1800">
                <a:latin typeface="Arial" charset="0"/>
              </a:endParaRPr>
            </a:p>
          </p:txBody>
        </p:sp>
        <p:sp>
          <p:nvSpPr>
            <p:cNvPr id="37969" name="Line 82"/>
            <p:cNvSpPr>
              <a:spLocks noChangeShapeType="1"/>
            </p:cNvSpPr>
            <p:nvPr/>
          </p:nvSpPr>
          <p:spPr bwMode="auto">
            <a:xfrm>
              <a:off x="3589" y="1438"/>
              <a:ext cx="18" cy="0"/>
            </a:xfrm>
            <a:prstGeom prst="line">
              <a:avLst/>
            </a:prstGeom>
            <a:noFill/>
            <a:ln w="0">
              <a:solidFill>
                <a:srgbClr val="000000"/>
              </a:solidFill>
              <a:round/>
              <a:headEnd/>
              <a:tailEnd/>
            </a:ln>
          </p:spPr>
          <p:txBody>
            <a:bodyPr/>
            <a:lstStyle/>
            <a:p>
              <a:endParaRPr lang="en-US"/>
            </a:p>
          </p:txBody>
        </p:sp>
        <p:sp>
          <p:nvSpPr>
            <p:cNvPr id="37970" name="Line 83"/>
            <p:cNvSpPr>
              <a:spLocks noChangeShapeType="1"/>
            </p:cNvSpPr>
            <p:nvPr/>
          </p:nvSpPr>
          <p:spPr bwMode="auto">
            <a:xfrm flipH="1">
              <a:off x="5497" y="1438"/>
              <a:ext cx="23" cy="0"/>
            </a:xfrm>
            <a:prstGeom prst="line">
              <a:avLst/>
            </a:prstGeom>
            <a:noFill/>
            <a:ln w="0">
              <a:solidFill>
                <a:srgbClr val="000000"/>
              </a:solidFill>
              <a:round/>
              <a:headEnd/>
              <a:tailEnd/>
            </a:ln>
          </p:spPr>
          <p:txBody>
            <a:bodyPr/>
            <a:lstStyle/>
            <a:p>
              <a:endParaRPr lang="en-US"/>
            </a:p>
          </p:txBody>
        </p:sp>
        <p:sp>
          <p:nvSpPr>
            <p:cNvPr id="37971" name="Rectangle 84"/>
            <p:cNvSpPr>
              <a:spLocks noChangeArrowheads="1"/>
            </p:cNvSpPr>
            <p:nvPr/>
          </p:nvSpPr>
          <p:spPr bwMode="auto">
            <a:xfrm>
              <a:off x="3540" y="1403"/>
              <a:ext cx="27"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1</a:t>
              </a:r>
              <a:endParaRPr lang="en-US" sz="1800">
                <a:latin typeface="Arial" charset="0"/>
              </a:endParaRPr>
            </a:p>
          </p:txBody>
        </p:sp>
        <p:sp>
          <p:nvSpPr>
            <p:cNvPr id="37972" name="Line 85"/>
            <p:cNvSpPr>
              <a:spLocks noChangeShapeType="1"/>
            </p:cNvSpPr>
            <p:nvPr/>
          </p:nvSpPr>
          <p:spPr bwMode="auto">
            <a:xfrm>
              <a:off x="3589" y="1438"/>
              <a:ext cx="1931" cy="0"/>
            </a:xfrm>
            <a:prstGeom prst="line">
              <a:avLst/>
            </a:prstGeom>
            <a:noFill/>
            <a:ln w="0">
              <a:solidFill>
                <a:srgbClr val="000000"/>
              </a:solidFill>
              <a:round/>
              <a:headEnd/>
              <a:tailEnd/>
            </a:ln>
          </p:spPr>
          <p:txBody>
            <a:bodyPr/>
            <a:lstStyle/>
            <a:p>
              <a:endParaRPr lang="en-US"/>
            </a:p>
          </p:txBody>
        </p:sp>
        <p:sp>
          <p:nvSpPr>
            <p:cNvPr id="37973" name="Line 86"/>
            <p:cNvSpPr>
              <a:spLocks noChangeShapeType="1"/>
            </p:cNvSpPr>
            <p:nvPr/>
          </p:nvSpPr>
          <p:spPr bwMode="auto">
            <a:xfrm>
              <a:off x="3589" y="2960"/>
              <a:ext cx="1931" cy="0"/>
            </a:xfrm>
            <a:prstGeom prst="line">
              <a:avLst/>
            </a:prstGeom>
            <a:noFill/>
            <a:ln w="0">
              <a:solidFill>
                <a:srgbClr val="000000"/>
              </a:solidFill>
              <a:round/>
              <a:headEnd/>
              <a:tailEnd/>
            </a:ln>
          </p:spPr>
          <p:txBody>
            <a:bodyPr/>
            <a:lstStyle/>
            <a:p>
              <a:endParaRPr lang="en-US"/>
            </a:p>
          </p:txBody>
        </p:sp>
        <p:sp>
          <p:nvSpPr>
            <p:cNvPr id="37974" name="Line 87"/>
            <p:cNvSpPr>
              <a:spLocks noChangeShapeType="1"/>
            </p:cNvSpPr>
            <p:nvPr/>
          </p:nvSpPr>
          <p:spPr bwMode="auto">
            <a:xfrm flipV="1">
              <a:off x="5520" y="1438"/>
              <a:ext cx="0" cy="1522"/>
            </a:xfrm>
            <a:prstGeom prst="line">
              <a:avLst/>
            </a:prstGeom>
            <a:noFill/>
            <a:ln w="0">
              <a:solidFill>
                <a:srgbClr val="000000"/>
              </a:solidFill>
              <a:round/>
              <a:headEnd/>
              <a:tailEnd/>
            </a:ln>
          </p:spPr>
          <p:txBody>
            <a:bodyPr/>
            <a:lstStyle/>
            <a:p>
              <a:endParaRPr lang="en-US"/>
            </a:p>
          </p:txBody>
        </p:sp>
        <p:sp>
          <p:nvSpPr>
            <p:cNvPr id="37975" name="Line 88"/>
            <p:cNvSpPr>
              <a:spLocks noChangeShapeType="1"/>
            </p:cNvSpPr>
            <p:nvPr/>
          </p:nvSpPr>
          <p:spPr bwMode="auto">
            <a:xfrm flipV="1">
              <a:off x="3589" y="1438"/>
              <a:ext cx="0" cy="1522"/>
            </a:xfrm>
            <a:prstGeom prst="line">
              <a:avLst/>
            </a:prstGeom>
            <a:noFill/>
            <a:ln w="0">
              <a:solidFill>
                <a:srgbClr val="000000"/>
              </a:solidFill>
              <a:round/>
              <a:headEnd/>
              <a:tailEnd/>
            </a:ln>
          </p:spPr>
          <p:txBody>
            <a:bodyPr/>
            <a:lstStyle/>
            <a:p>
              <a:endParaRPr lang="en-US"/>
            </a:p>
          </p:txBody>
        </p:sp>
        <p:sp>
          <p:nvSpPr>
            <p:cNvPr id="37976" name="Freeform 89"/>
            <p:cNvSpPr>
              <a:spLocks/>
            </p:cNvSpPr>
            <p:nvPr/>
          </p:nvSpPr>
          <p:spPr bwMode="auto">
            <a:xfrm>
              <a:off x="3589" y="1438"/>
              <a:ext cx="1895" cy="1518"/>
            </a:xfrm>
            <a:custGeom>
              <a:avLst/>
              <a:gdLst>
                <a:gd name="T0" fmla="*/ 4021 w 1570"/>
                <a:gd name="T1" fmla="*/ 0 h 1258"/>
                <a:gd name="T2" fmla="*/ 4006 w 1570"/>
                <a:gd name="T3" fmla="*/ 0 h 1258"/>
                <a:gd name="T4" fmla="*/ 3976 w 1570"/>
                <a:gd name="T5" fmla="*/ 0 h 1258"/>
                <a:gd name="T6" fmla="*/ 3948 w 1570"/>
                <a:gd name="T7" fmla="*/ 0 h 1258"/>
                <a:gd name="T8" fmla="*/ 3908 w 1570"/>
                <a:gd name="T9" fmla="*/ 10 h 1258"/>
                <a:gd name="T10" fmla="*/ 3872 w 1570"/>
                <a:gd name="T11" fmla="*/ 10 h 1258"/>
                <a:gd name="T12" fmla="*/ 3814 w 1570"/>
                <a:gd name="T13" fmla="*/ 10 h 1258"/>
                <a:gd name="T14" fmla="*/ 3760 w 1570"/>
                <a:gd name="T15" fmla="*/ 17 h 1258"/>
                <a:gd name="T16" fmla="*/ 3692 w 1570"/>
                <a:gd name="T17" fmla="*/ 28 h 1258"/>
                <a:gd name="T18" fmla="*/ 3617 w 1570"/>
                <a:gd name="T19" fmla="*/ 40 h 1258"/>
                <a:gd name="T20" fmla="*/ 3532 w 1570"/>
                <a:gd name="T21" fmla="*/ 48 h 1258"/>
                <a:gd name="T22" fmla="*/ 3439 w 1570"/>
                <a:gd name="T23" fmla="*/ 58 h 1258"/>
                <a:gd name="T24" fmla="*/ 3331 w 1570"/>
                <a:gd name="T25" fmla="*/ 76 h 1258"/>
                <a:gd name="T26" fmla="*/ 3219 w 1570"/>
                <a:gd name="T27" fmla="*/ 104 h 1258"/>
                <a:gd name="T28" fmla="*/ 3097 w 1570"/>
                <a:gd name="T29" fmla="*/ 122 h 1258"/>
                <a:gd name="T30" fmla="*/ 2964 w 1570"/>
                <a:gd name="T31" fmla="*/ 162 h 1258"/>
                <a:gd name="T32" fmla="*/ 2822 w 1570"/>
                <a:gd name="T33" fmla="*/ 188 h 1258"/>
                <a:gd name="T34" fmla="*/ 2683 w 1570"/>
                <a:gd name="T35" fmla="*/ 235 h 1258"/>
                <a:gd name="T36" fmla="*/ 2521 w 1570"/>
                <a:gd name="T37" fmla="*/ 284 h 1258"/>
                <a:gd name="T38" fmla="*/ 2360 w 1570"/>
                <a:gd name="T39" fmla="*/ 339 h 1258"/>
                <a:gd name="T40" fmla="*/ 2202 w 1570"/>
                <a:gd name="T41" fmla="*/ 408 h 1258"/>
                <a:gd name="T42" fmla="*/ 2040 w 1570"/>
                <a:gd name="T43" fmla="*/ 471 h 1258"/>
                <a:gd name="T44" fmla="*/ 1879 w 1570"/>
                <a:gd name="T45" fmla="*/ 547 h 1258"/>
                <a:gd name="T46" fmla="*/ 1719 w 1570"/>
                <a:gd name="T47" fmla="*/ 632 h 1258"/>
                <a:gd name="T48" fmla="*/ 1557 w 1570"/>
                <a:gd name="T49" fmla="*/ 728 h 1258"/>
                <a:gd name="T50" fmla="*/ 1407 w 1570"/>
                <a:gd name="T51" fmla="*/ 831 h 1258"/>
                <a:gd name="T52" fmla="*/ 1254 w 1570"/>
                <a:gd name="T53" fmla="*/ 933 h 1258"/>
                <a:gd name="T54" fmla="*/ 1114 w 1570"/>
                <a:gd name="T55" fmla="*/ 1056 h 1258"/>
                <a:gd name="T56" fmla="*/ 983 w 1570"/>
                <a:gd name="T57" fmla="*/ 1168 h 1258"/>
                <a:gd name="T58" fmla="*/ 858 w 1570"/>
                <a:gd name="T59" fmla="*/ 1291 h 1258"/>
                <a:gd name="T60" fmla="*/ 746 w 1570"/>
                <a:gd name="T61" fmla="*/ 1425 h 1258"/>
                <a:gd name="T62" fmla="*/ 643 w 1570"/>
                <a:gd name="T63" fmla="*/ 1548 h 1258"/>
                <a:gd name="T64" fmla="*/ 547 w 1570"/>
                <a:gd name="T65" fmla="*/ 1682 h 1258"/>
                <a:gd name="T66" fmla="*/ 462 w 1570"/>
                <a:gd name="T67" fmla="*/ 1803 h 1258"/>
                <a:gd name="T68" fmla="*/ 387 w 1570"/>
                <a:gd name="T69" fmla="*/ 1932 h 1258"/>
                <a:gd name="T70" fmla="*/ 321 w 1570"/>
                <a:gd name="T71" fmla="*/ 2056 h 1258"/>
                <a:gd name="T72" fmla="*/ 263 w 1570"/>
                <a:gd name="T73" fmla="*/ 2168 h 1258"/>
                <a:gd name="T74" fmla="*/ 218 w 1570"/>
                <a:gd name="T75" fmla="*/ 2285 h 1258"/>
                <a:gd name="T76" fmla="*/ 177 w 1570"/>
                <a:gd name="T77" fmla="*/ 2398 h 1258"/>
                <a:gd name="T78" fmla="*/ 141 w 1570"/>
                <a:gd name="T79" fmla="*/ 2492 h 1258"/>
                <a:gd name="T80" fmla="*/ 112 w 1570"/>
                <a:gd name="T81" fmla="*/ 2586 h 1258"/>
                <a:gd name="T82" fmla="*/ 84 w 1570"/>
                <a:gd name="T83" fmla="*/ 2670 h 1258"/>
                <a:gd name="T84" fmla="*/ 65 w 1570"/>
                <a:gd name="T85" fmla="*/ 2756 h 1258"/>
                <a:gd name="T86" fmla="*/ 48 w 1570"/>
                <a:gd name="T87" fmla="*/ 2822 h 1258"/>
                <a:gd name="T88" fmla="*/ 40 w 1570"/>
                <a:gd name="T89" fmla="*/ 2888 h 1258"/>
                <a:gd name="T90" fmla="*/ 28 w 1570"/>
                <a:gd name="T91" fmla="*/ 2933 h 1258"/>
                <a:gd name="T92" fmla="*/ 17 w 1570"/>
                <a:gd name="T93" fmla="*/ 2993 h 1258"/>
                <a:gd name="T94" fmla="*/ 17 w 1570"/>
                <a:gd name="T95" fmla="*/ 3029 h 1258"/>
                <a:gd name="T96" fmla="*/ 10 w 1570"/>
                <a:gd name="T97" fmla="*/ 3067 h 1258"/>
                <a:gd name="T98" fmla="*/ 10 w 1570"/>
                <a:gd name="T99" fmla="*/ 3095 h 1258"/>
                <a:gd name="T100" fmla="*/ 0 w 1570"/>
                <a:gd name="T101" fmla="*/ 3122 h 1258"/>
                <a:gd name="T102" fmla="*/ 0 w 1570"/>
                <a:gd name="T103" fmla="*/ 3219 h 12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70"/>
                <a:gd name="T157" fmla="*/ 0 h 1258"/>
                <a:gd name="T158" fmla="*/ 1570 w 1570"/>
                <a:gd name="T159" fmla="*/ 1258 h 125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70" h="1258">
                  <a:moveTo>
                    <a:pt x="1570" y="0"/>
                  </a:moveTo>
                  <a:lnTo>
                    <a:pt x="1563" y="0"/>
                  </a:lnTo>
                  <a:lnTo>
                    <a:pt x="1552" y="0"/>
                  </a:lnTo>
                  <a:lnTo>
                    <a:pt x="1541" y="0"/>
                  </a:lnTo>
                  <a:lnTo>
                    <a:pt x="1526" y="4"/>
                  </a:lnTo>
                  <a:lnTo>
                    <a:pt x="1511" y="4"/>
                  </a:lnTo>
                  <a:lnTo>
                    <a:pt x="1489" y="4"/>
                  </a:lnTo>
                  <a:lnTo>
                    <a:pt x="1467" y="7"/>
                  </a:lnTo>
                  <a:lnTo>
                    <a:pt x="1441" y="11"/>
                  </a:lnTo>
                  <a:lnTo>
                    <a:pt x="1412" y="15"/>
                  </a:lnTo>
                  <a:lnTo>
                    <a:pt x="1379" y="18"/>
                  </a:lnTo>
                  <a:lnTo>
                    <a:pt x="1342" y="22"/>
                  </a:lnTo>
                  <a:lnTo>
                    <a:pt x="1301" y="30"/>
                  </a:lnTo>
                  <a:lnTo>
                    <a:pt x="1257" y="41"/>
                  </a:lnTo>
                  <a:lnTo>
                    <a:pt x="1209" y="48"/>
                  </a:lnTo>
                  <a:lnTo>
                    <a:pt x="1157" y="63"/>
                  </a:lnTo>
                  <a:lnTo>
                    <a:pt x="1102" y="74"/>
                  </a:lnTo>
                  <a:lnTo>
                    <a:pt x="1047" y="92"/>
                  </a:lnTo>
                  <a:lnTo>
                    <a:pt x="984" y="111"/>
                  </a:lnTo>
                  <a:lnTo>
                    <a:pt x="921" y="133"/>
                  </a:lnTo>
                  <a:lnTo>
                    <a:pt x="859" y="159"/>
                  </a:lnTo>
                  <a:lnTo>
                    <a:pt x="796" y="184"/>
                  </a:lnTo>
                  <a:lnTo>
                    <a:pt x="734" y="214"/>
                  </a:lnTo>
                  <a:lnTo>
                    <a:pt x="671" y="247"/>
                  </a:lnTo>
                  <a:lnTo>
                    <a:pt x="608" y="284"/>
                  </a:lnTo>
                  <a:lnTo>
                    <a:pt x="549" y="325"/>
                  </a:lnTo>
                  <a:lnTo>
                    <a:pt x="490" y="365"/>
                  </a:lnTo>
                  <a:lnTo>
                    <a:pt x="435" y="413"/>
                  </a:lnTo>
                  <a:lnTo>
                    <a:pt x="383" y="457"/>
                  </a:lnTo>
                  <a:lnTo>
                    <a:pt x="335" y="505"/>
                  </a:lnTo>
                  <a:lnTo>
                    <a:pt x="291" y="557"/>
                  </a:lnTo>
                  <a:lnTo>
                    <a:pt x="251" y="605"/>
                  </a:lnTo>
                  <a:lnTo>
                    <a:pt x="214" y="657"/>
                  </a:lnTo>
                  <a:lnTo>
                    <a:pt x="181" y="704"/>
                  </a:lnTo>
                  <a:lnTo>
                    <a:pt x="151" y="756"/>
                  </a:lnTo>
                  <a:lnTo>
                    <a:pt x="125" y="804"/>
                  </a:lnTo>
                  <a:lnTo>
                    <a:pt x="103" y="848"/>
                  </a:lnTo>
                  <a:lnTo>
                    <a:pt x="85" y="893"/>
                  </a:lnTo>
                  <a:lnTo>
                    <a:pt x="70" y="937"/>
                  </a:lnTo>
                  <a:lnTo>
                    <a:pt x="55" y="974"/>
                  </a:lnTo>
                  <a:lnTo>
                    <a:pt x="44" y="1011"/>
                  </a:lnTo>
                  <a:lnTo>
                    <a:pt x="33" y="1044"/>
                  </a:lnTo>
                  <a:lnTo>
                    <a:pt x="26" y="1077"/>
                  </a:lnTo>
                  <a:lnTo>
                    <a:pt x="18" y="1103"/>
                  </a:lnTo>
                  <a:lnTo>
                    <a:pt x="15" y="1129"/>
                  </a:lnTo>
                  <a:lnTo>
                    <a:pt x="11" y="1147"/>
                  </a:lnTo>
                  <a:lnTo>
                    <a:pt x="7" y="1169"/>
                  </a:lnTo>
                  <a:lnTo>
                    <a:pt x="7" y="1184"/>
                  </a:lnTo>
                  <a:lnTo>
                    <a:pt x="4" y="1199"/>
                  </a:lnTo>
                  <a:lnTo>
                    <a:pt x="4" y="1210"/>
                  </a:lnTo>
                  <a:lnTo>
                    <a:pt x="0" y="1221"/>
                  </a:lnTo>
                  <a:lnTo>
                    <a:pt x="0" y="1258"/>
                  </a:lnTo>
                </a:path>
              </a:pathLst>
            </a:custGeom>
            <a:noFill/>
            <a:ln w="0">
              <a:solidFill>
                <a:srgbClr val="0000FF"/>
              </a:solidFill>
              <a:round/>
              <a:headEnd/>
              <a:tailEnd/>
            </a:ln>
          </p:spPr>
          <p:txBody>
            <a:bodyPr/>
            <a:lstStyle/>
            <a:p>
              <a:endParaRPr lang="en-US"/>
            </a:p>
          </p:txBody>
        </p:sp>
        <p:sp>
          <p:nvSpPr>
            <p:cNvPr id="37977" name="Freeform 90"/>
            <p:cNvSpPr>
              <a:spLocks/>
            </p:cNvSpPr>
            <p:nvPr/>
          </p:nvSpPr>
          <p:spPr bwMode="auto">
            <a:xfrm>
              <a:off x="3589" y="1438"/>
              <a:ext cx="1926" cy="1518"/>
            </a:xfrm>
            <a:custGeom>
              <a:avLst/>
              <a:gdLst>
                <a:gd name="T0" fmla="*/ 4085 w 1596"/>
                <a:gd name="T1" fmla="*/ 0 h 1258"/>
                <a:gd name="T2" fmla="*/ 4073 w 1596"/>
                <a:gd name="T3" fmla="*/ 0 h 1258"/>
                <a:gd name="T4" fmla="*/ 4069 w 1596"/>
                <a:gd name="T5" fmla="*/ 0 h 1258"/>
                <a:gd name="T6" fmla="*/ 4057 w 1596"/>
                <a:gd name="T7" fmla="*/ 0 h 1258"/>
                <a:gd name="T8" fmla="*/ 4038 w 1596"/>
                <a:gd name="T9" fmla="*/ 0 h 1258"/>
                <a:gd name="T10" fmla="*/ 4009 w 1596"/>
                <a:gd name="T11" fmla="*/ 0 h 1258"/>
                <a:gd name="T12" fmla="*/ 3980 w 1596"/>
                <a:gd name="T13" fmla="*/ 0 h 1258"/>
                <a:gd name="T14" fmla="*/ 3935 w 1596"/>
                <a:gd name="T15" fmla="*/ 0 h 1258"/>
                <a:gd name="T16" fmla="*/ 3887 w 1596"/>
                <a:gd name="T17" fmla="*/ 0 h 1258"/>
                <a:gd name="T18" fmla="*/ 3811 w 1596"/>
                <a:gd name="T19" fmla="*/ 0 h 1258"/>
                <a:gd name="T20" fmla="*/ 3725 w 1596"/>
                <a:gd name="T21" fmla="*/ 0 h 1258"/>
                <a:gd name="T22" fmla="*/ 3613 w 1596"/>
                <a:gd name="T23" fmla="*/ 10 h 1258"/>
                <a:gd name="T24" fmla="*/ 3479 w 1596"/>
                <a:gd name="T25" fmla="*/ 10 h 1258"/>
                <a:gd name="T26" fmla="*/ 3331 w 1596"/>
                <a:gd name="T27" fmla="*/ 17 h 1258"/>
                <a:gd name="T28" fmla="*/ 3161 w 1596"/>
                <a:gd name="T29" fmla="*/ 28 h 1258"/>
                <a:gd name="T30" fmla="*/ 2960 w 1596"/>
                <a:gd name="T31" fmla="*/ 48 h 1258"/>
                <a:gd name="T32" fmla="*/ 2747 w 1596"/>
                <a:gd name="T33" fmla="*/ 65 h 1258"/>
                <a:gd name="T34" fmla="*/ 2516 w 1596"/>
                <a:gd name="T35" fmla="*/ 94 h 1258"/>
                <a:gd name="T36" fmla="*/ 2281 w 1596"/>
                <a:gd name="T37" fmla="*/ 134 h 1258"/>
                <a:gd name="T38" fmla="*/ 2038 w 1596"/>
                <a:gd name="T39" fmla="*/ 188 h 1258"/>
                <a:gd name="T40" fmla="*/ 1793 w 1596"/>
                <a:gd name="T41" fmla="*/ 246 h 1258"/>
                <a:gd name="T42" fmla="*/ 1557 w 1596"/>
                <a:gd name="T43" fmla="*/ 331 h 1258"/>
                <a:gd name="T44" fmla="*/ 1332 w 1596"/>
                <a:gd name="T45" fmla="*/ 424 h 1258"/>
                <a:gd name="T46" fmla="*/ 1114 w 1596"/>
                <a:gd name="T47" fmla="*/ 530 h 1258"/>
                <a:gd name="T48" fmla="*/ 916 w 1596"/>
                <a:gd name="T49" fmla="*/ 660 h 1258"/>
                <a:gd name="T50" fmla="*/ 746 w 1596"/>
                <a:gd name="T51" fmla="*/ 811 h 1258"/>
                <a:gd name="T52" fmla="*/ 594 w 1596"/>
                <a:gd name="T53" fmla="*/ 973 h 1258"/>
                <a:gd name="T54" fmla="*/ 462 w 1596"/>
                <a:gd name="T55" fmla="*/ 1140 h 1258"/>
                <a:gd name="T56" fmla="*/ 358 w 1596"/>
                <a:gd name="T57" fmla="*/ 1330 h 1258"/>
                <a:gd name="T58" fmla="*/ 274 w 1596"/>
                <a:gd name="T59" fmla="*/ 1520 h 1258"/>
                <a:gd name="T60" fmla="*/ 197 w 1596"/>
                <a:gd name="T61" fmla="*/ 1710 h 1258"/>
                <a:gd name="T62" fmla="*/ 141 w 1596"/>
                <a:gd name="T63" fmla="*/ 1907 h 1258"/>
                <a:gd name="T64" fmla="*/ 104 w 1596"/>
                <a:gd name="T65" fmla="*/ 2084 h 1258"/>
                <a:gd name="T66" fmla="*/ 65 w 1596"/>
                <a:gd name="T67" fmla="*/ 2264 h 1258"/>
                <a:gd name="T68" fmla="*/ 48 w 1596"/>
                <a:gd name="T69" fmla="*/ 2424 h 1258"/>
                <a:gd name="T70" fmla="*/ 28 w 1596"/>
                <a:gd name="T71" fmla="*/ 2565 h 1258"/>
                <a:gd name="T72" fmla="*/ 17 w 1596"/>
                <a:gd name="T73" fmla="*/ 2688 h 1258"/>
                <a:gd name="T74" fmla="*/ 10 w 1596"/>
                <a:gd name="T75" fmla="*/ 2799 h 1258"/>
                <a:gd name="T76" fmla="*/ 10 w 1596"/>
                <a:gd name="T77" fmla="*/ 2896 h 1258"/>
                <a:gd name="T78" fmla="*/ 0 w 1596"/>
                <a:gd name="T79" fmla="*/ 2973 h 1258"/>
                <a:gd name="T80" fmla="*/ 0 w 1596"/>
                <a:gd name="T81" fmla="*/ 3219 h 125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6"/>
                <a:gd name="T124" fmla="*/ 0 h 1258"/>
                <a:gd name="T125" fmla="*/ 1596 w 1596"/>
                <a:gd name="T126" fmla="*/ 1258 h 125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6" h="1258">
                  <a:moveTo>
                    <a:pt x="1596" y="0"/>
                  </a:moveTo>
                  <a:lnTo>
                    <a:pt x="1592" y="0"/>
                  </a:lnTo>
                  <a:lnTo>
                    <a:pt x="1589" y="0"/>
                  </a:lnTo>
                  <a:lnTo>
                    <a:pt x="1585" y="0"/>
                  </a:lnTo>
                  <a:lnTo>
                    <a:pt x="1578" y="0"/>
                  </a:lnTo>
                  <a:lnTo>
                    <a:pt x="1566" y="0"/>
                  </a:lnTo>
                  <a:lnTo>
                    <a:pt x="1555" y="0"/>
                  </a:lnTo>
                  <a:lnTo>
                    <a:pt x="1537" y="0"/>
                  </a:lnTo>
                  <a:lnTo>
                    <a:pt x="1519" y="0"/>
                  </a:lnTo>
                  <a:lnTo>
                    <a:pt x="1489" y="0"/>
                  </a:lnTo>
                  <a:lnTo>
                    <a:pt x="1456" y="0"/>
                  </a:lnTo>
                  <a:lnTo>
                    <a:pt x="1412" y="4"/>
                  </a:lnTo>
                  <a:lnTo>
                    <a:pt x="1360" y="4"/>
                  </a:lnTo>
                  <a:lnTo>
                    <a:pt x="1301" y="7"/>
                  </a:lnTo>
                  <a:lnTo>
                    <a:pt x="1235" y="11"/>
                  </a:lnTo>
                  <a:lnTo>
                    <a:pt x="1157" y="18"/>
                  </a:lnTo>
                  <a:lnTo>
                    <a:pt x="1073" y="26"/>
                  </a:lnTo>
                  <a:lnTo>
                    <a:pt x="984" y="37"/>
                  </a:lnTo>
                  <a:lnTo>
                    <a:pt x="892" y="52"/>
                  </a:lnTo>
                  <a:lnTo>
                    <a:pt x="796" y="74"/>
                  </a:lnTo>
                  <a:lnTo>
                    <a:pt x="700" y="96"/>
                  </a:lnTo>
                  <a:lnTo>
                    <a:pt x="608" y="129"/>
                  </a:lnTo>
                  <a:lnTo>
                    <a:pt x="520" y="166"/>
                  </a:lnTo>
                  <a:lnTo>
                    <a:pt x="435" y="207"/>
                  </a:lnTo>
                  <a:lnTo>
                    <a:pt x="358" y="258"/>
                  </a:lnTo>
                  <a:lnTo>
                    <a:pt x="291" y="317"/>
                  </a:lnTo>
                  <a:lnTo>
                    <a:pt x="232" y="380"/>
                  </a:lnTo>
                  <a:lnTo>
                    <a:pt x="181" y="446"/>
                  </a:lnTo>
                  <a:lnTo>
                    <a:pt x="140" y="520"/>
                  </a:lnTo>
                  <a:lnTo>
                    <a:pt x="107" y="594"/>
                  </a:lnTo>
                  <a:lnTo>
                    <a:pt x="77" y="668"/>
                  </a:lnTo>
                  <a:lnTo>
                    <a:pt x="55" y="745"/>
                  </a:lnTo>
                  <a:lnTo>
                    <a:pt x="41" y="815"/>
                  </a:lnTo>
                  <a:lnTo>
                    <a:pt x="26" y="885"/>
                  </a:lnTo>
                  <a:lnTo>
                    <a:pt x="18" y="948"/>
                  </a:lnTo>
                  <a:lnTo>
                    <a:pt x="11" y="1003"/>
                  </a:lnTo>
                  <a:lnTo>
                    <a:pt x="7" y="1051"/>
                  </a:lnTo>
                  <a:lnTo>
                    <a:pt x="4" y="1095"/>
                  </a:lnTo>
                  <a:lnTo>
                    <a:pt x="4" y="1132"/>
                  </a:lnTo>
                  <a:lnTo>
                    <a:pt x="0" y="1162"/>
                  </a:lnTo>
                  <a:lnTo>
                    <a:pt x="0" y="1258"/>
                  </a:lnTo>
                </a:path>
              </a:pathLst>
            </a:custGeom>
            <a:noFill/>
            <a:ln w="0">
              <a:solidFill>
                <a:srgbClr val="007F00"/>
              </a:solidFill>
              <a:round/>
              <a:headEnd/>
              <a:tailEnd/>
            </a:ln>
          </p:spPr>
          <p:txBody>
            <a:bodyPr/>
            <a:lstStyle/>
            <a:p>
              <a:endParaRPr lang="en-US"/>
            </a:p>
          </p:txBody>
        </p:sp>
        <p:sp>
          <p:nvSpPr>
            <p:cNvPr id="37978" name="Freeform 91"/>
            <p:cNvSpPr>
              <a:spLocks/>
            </p:cNvSpPr>
            <p:nvPr/>
          </p:nvSpPr>
          <p:spPr bwMode="auto">
            <a:xfrm>
              <a:off x="3589" y="1438"/>
              <a:ext cx="1926" cy="1518"/>
            </a:xfrm>
            <a:custGeom>
              <a:avLst/>
              <a:gdLst>
                <a:gd name="T0" fmla="*/ 4085 w 1596"/>
                <a:gd name="T1" fmla="*/ 0 h 1258"/>
                <a:gd name="T2" fmla="*/ 4073 w 1596"/>
                <a:gd name="T3" fmla="*/ 0 h 1258"/>
                <a:gd name="T4" fmla="*/ 4069 w 1596"/>
                <a:gd name="T5" fmla="*/ 0 h 1258"/>
                <a:gd name="T6" fmla="*/ 4057 w 1596"/>
                <a:gd name="T7" fmla="*/ 0 h 1258"/>
                <a:gd name="T8" fmla="*/ 4038 w 1596"/>
                <a:gd name="T9" fmla="*/ 0 h 1258"/>
                <a:gd name="T10" fmla="*/ 4009 w 1596"/>
                <a:gd name="T11" fmla="*/ 0 h 1258"/>
                <a:gd name="T12" fmla="*/ 3961 w 1596"/>
                <a:gd name="T13" fmla="*/ 0 h 1258"/>
                <a:gd name="T14" fmla="*/ 3895 w 1596"/>
                <a:gd name="T15" fmla="*/ 0 h 1258"/>
                <a:gd name="T16" fmla="*/ 3811 w 1596"/>
                <a:gd name="T17" fmla="*/ 0 h 1258"/>
                <a:gd name="T18" fmla="*/ 3699 w 1596"/>
                <a:gd name="T19" fmla="*/ 0 h 1258"/>
                <a:gd name="T20" fmla="*/ 3548 w 1596"/>
                <a:gd name="T21" fmla="*/ 0 h 1258"/>
                <a:gd name="T22" fmla="*/ 3367 w 1596"/>
                <a:gd name="T23" fmla="*/ 0 h 1258"/>
                <a:gd name="T24" fmla="*/ 3151 w 1596"/>
                <a:gd name="T25" fmla="*/ 10 h 1258"/>
                <a:gd name="T26" fmla="*/ 2905 w 1596"/>
                <a:gd name="T27" fmla="*/ 17 h 1258"/>
                <a:gd name="T28" fmla="*/ 2633 w 1596"/>
                <a:gd name="T29" fmla="*/ 28 h 1258"/>
                <a:gd name="T30" fmla="*/ 2339 w 1596"/>
                <a:gd name="T31" fmla="*/ 48 h 1258"/>
                <a:gd name="T32" fmla="*/ 2038 w 1596"/>
                <a:gd name="T33" fmla="*/ 76 h 1258"/>
                <a:gd name="T34" fmla="*/ 1728 w 1596"/>
                <a:gd name="T35" fmla="*/ 122 h 1258"/>
                <a:gd name="T36" fmla="*/ 1435 w 1596"/>
                <a:gd name="T37" fmla="*/ 177 h 1258"/>
                <a:gd name="T38" fmla="*/ 1160 w 1596"/>
                <a:gd name="T39" fmla="*/ 256 h 1258"/>
                <a:gd name="T40" fmla="*/ 916 w 1596"/>
                <a:gd name="T41" fmla="*/ 358 h 1258"/>
                <a:gd name="T42" fmla="*/ 706 w 1596"/>
                <a:gd name="T43" fmla="*/ 492 h 1258"/>
                <a:gd name="T44" fmla="*/ 527 w 1596"/>
                <a:gd name="T45" fmla="*/ 643 h 1258"/>
                <a:gd name="T46" fmla="*/ 375 w 1596"/>
                <a:gd name="T47" fmla="*/ 831 h 1258"/>
                <a:gd name="T48" fmla="*/ 274 w 1596"/>
                <a:gd name="T49" fmla="*/ 1038 h 1258"/>
                <a:gd name="T50" fmla="*/ 177 w 1596"/>
                <a:gd name="T51" fmla="*/ 1263 h 1258"/>
                <a:gd name="T52" fmla="*/ 122 w 1596"/>
                <a:gd name="T53" fmla="*/ 1499 h 1258"/>
                <a:gd name="T54" fmla="*/ 76 w 1596"/>
                <a:gd name="T55" fmla="*/ 1735 h 1258"/>
                <a:gd name="T56" fmla="*/ 48 w 1596"/>
                <a:gd name="T57" fmla="*/ 1972 h 1258"/>
                <a:gd name="T58" fmla="*/ 28 w 1596"/>
                <a:gd name="T59" fmla="*/ 2199 h 1258"/>
                <a:gd name="T60" fmla="*/ 10 w 1596"/>
                <a:gd name="T61" fmla="*/ 2404 h 1258"/>
                <a:gd name="T62" fmla="*/ 10 w 1596"/>
                <a:gd name="T63" fmla="*/ 2586 h 1258"/>
                <a:gd name="T64" fmla="*/ 0 w 1596"/>
                <a:gd name="T65" fmla="*/ 2738 h 1258"/>
                <a:gd name="T66" fmla="*/ 0 w 1596"/>
                <a:gd name="T67" fmla="*/ 3219 h 1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96"/>
                <a:gd name="T103" fmla="*/ 0 h 1258"/>
                <a:gd name="T104" fmla="*/ 1596 w 1596"/>
                <a:gd name="T105" fmla="*/ 1258 h 1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96" h="1258">
                  <a:moveTo>
                    <a:pt x="1596" y="0"/>
                  </a:moveTo>
                  <a:lnTo>
                    <a:pt x="1592" y="0"/>
                  </a:lnTo>
                  <a:lnTo>
                    <a:pt x="1589" y="0"/>
                  </a:lnTo>
                  <a:lnTo>
                    <a:pt x="1585" y="0"/>
                  </a:lnTo>
                  <a:lnTo>
                    <a:pt x="1578" y="0"/>
                  </a:lnTo>
                  <a:lnTo>
                    <a:pt x="1566" y="0"/>
                  </a:lnTo>
                  <a:lnTo>
                    <a:pt x="1548" y="0"/>
                  </a:lnTo>
                  <a:lnTo>
                    <a:pt x="1522" y="0"/>
                  </a:lnTo>
                  <a:lnTo>
                    <a:pt x="1489" y="0"/>
                  </a:lnTo>
                  <a:lnTo>
                    <a:pt x="1445" y="0"/>
                  </a:lnTo>
                  <a:lnTo>
                    <a:pt x="1386" y="0"/>
                  </a:lnTo>
                  <a:lnTo>
                    <a:pt x="1316" y="0"/>
                  </a:lnTo>
                  <a:lnTo>
                    <a:pt x="1231" y="4"/>
                  </a:lnTo>
                  <a:lnTo>
                    <a:pt x="1135" y="7"/>
                  </a:lnTo>
                  <a:lnTo>
                    <a:pt x="1028" y="11"/>
                  </a:lnTo>
                  <a:lnTo>
                    <a:pt x="914" y="18"/>
                  </a:lnTo>
                  <a:lnTo>
                    <a:pt x="796" y="30"/>
                  </a:lnTo>
                  <a:lnTo>
                    <a:pt x="675" y="48"/>
                  </a:lnTo>
                  <a:lnTo>
                    <a:pt x="560" y="70"/>
                  </a:lnTo>
                  <a:lnTo>
                    <a:pt x="453" y="100"/>
                  </a:lnTo>
                  <a:lnTo>
                    <a:pt x="358" y="140"/>
                  </a:lnTo>
                  <a:lnTo>
                    <a:pt x="276" y="192"/>
                  </a:lnTo>
                  <a:lnTo>
                    <a:pt x="206" y="251"/>
                  </a:lnTo>
                  <a:lnTo>
                    <a:pt x="147" y="325"/>
                  </a:lnTo>
                  <a:lnTo>
                    <a:pt x="107" y="406"/>
                  </a:lnTo>
                  <a:lnTo>
                    <a:pt x="70" y="494"/>
                  </a:lnTo>
                  <a:lnTo>
                    <a:pt x="48" y="586"/>
                  </a:lnTo>
                  <a:lnTo>
                    <a:pt x="30" y="679"/>
                  </a:lnTo>
                  <a:lnTo>
                    <a:pt x="18" y="771"/>
                  </a:lnTo>
                  <a:lnTo>
                    <a:pt x="11" y="859"/>
                  </a:lnTo>
                  <a:lnTo>
                    <a:pt x="4" y="940"/>
                  </a:lnTo>
                  <a:lnTo>
                    <a:pt x="4" y="1011"/>
                  </a:lnTo>
                  <a:lnTo>
                    <a:pt x="0" y="1070"/>
                  </a:lnTo>
                  <a:lnTo>
                    <a:pt x="0" y="1258"/>
                  </a:lnTo>
                </a:path>
              </a:pathLst>
            </a:custGeom>
            <a:noFill/>
            <a:ln w="0">
              <a:solidFill>
                <a:srgbClr val="FF0000"/>
              </a:solidFill>
              <a:round/>
              <a:headEnd/>
              <a:tailEnd/>
            </a:ln>
          </p:spPr>
          <p:txBody>
            <a:bodyPr/>
            <a:lstStyle/>
            <a:p>
              <a:endParaRPr lang="en-US"/>
            </a:p>
          </p:txBody>
        </p:sp>
        <p:sp>
          <p:nvSpPr>
            <p:cNvPr id="37979" name="Rectangle 92"/>
            <p:cNvSpPr>
              <a:spLocks noChangeArrowheads="1"/>
            </p:cNvSpPr>
            <p:nvPr/>
          </p:nvSpPr>
          <p:spPr bwMode="auto">
            <a:xfrm>
              <a:off x="4301" y="3049"/>
              <a:ext cx="620" cy="86"/>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False Positive Rate</a:t>
              </a:r>
              <a:endParaRPr lang="en-US" sz="2800">
                <a:latin typeface="Arial" charset="0"/>
              </a:endParaRPr>
            </a:p>
          </p:txBody>
        </p:sp>
        <p:sp>
          <p:nvSpPr>
            <p:cNvPr id="37980" name="Rectangle 93"/>
            <p:cNvSpPr>
              <a:spLocks noChangeArrowheads="1"/>
            </p:cNvSpPr>
            <p:nvPr/>
          </p:nvSpPr>
          <p:spPr bwMode="auto">
            <a:xfrm rot="-5400000">
              <a:off x="3134" y="2098"/>
              <a:ext cx="592" cy="86"/>
            </a:xfrm>
            <a:prstGeom prst="rect">
              <a:avLst/>
            </a:prstGeom>
            <a:noFill/>
            <a:ln w="9525">
              <a:noFill/>
              <a:miter lim="800000"/>
              <a:headEnd/>
              <a:tailEnd/>
            </a:ln>
          </p:spPr>
          <p:txBody>
            <a:bodyPr wrap="none" lIns="0" tIns="0" rIns="0" bIns="0">
              <a:spAutoFit/>
            </a:bodyPr>
            <a:lstStyle/>
            <a:p>
              <a:r>
                <a:rPr lang="en-US" sz="900">
                  <a:solidFill>
                    <a:srgbClr val="000000"/>
                  </a:solidFill>
                  <a:latin typeface="Arial" charset="0"/>
                </a:rPr>
                <a:t>True Positive Rate</a:t>
              </a:r>
              <a:endParaRPr lang="en-US" sz="2800">
                <a:latin typeface="Arial" charset="0"/>
              </a:endParaRPr>
            </a:p>
          </p:txBody>
        </p:sp>
        <p:sp>
          <p:nvSpPr>
            <p:cNvPr id="37981" name="Rectangle 94"/>
            <p:cNvSpPr>
              <a:spLocks noChangeArrowheads="1"/>
            </p:cNvSpPr>
            <p:nvPr/>
          </p:nvSpPr>
          <p:spPr bwMode="auto">
            <a:xfrm>
              <a:off x="3580" y="2930"/>
              <a:ext cx="14"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 </a:t>
              </a:r>
              <a:endParaRPr lang="en-US" sz="1800">
                <a:latin typeface="Arial" charset="0"/>
              </a:endParaRPr>
            </a:p>
          </p:txBody>
        </p:sp>
        <p:sp>
          <p:nvSpPr>
            <p:cNvPr id="37982" name="Rectangle 95"/>
            <p:cNvSpPr>
              <a:spLocks noChangeArrowheads="1"/>
            </p:cNvSpPr>
            <p:nvPr/>
          </p:nvSpPr>
          <p:spPr bwMode="auto">
            <a:xfrm>
              <a:off x="5515" y="1403"/>
              <a:ext cx="13" cy="58"/>
            </a:xfrm>
            <a:prstGeom prst="rect">
              <a:avLst/>
            </a:prstGeom>
            <a:noFill/>
            <a:ln w="9525">
              <a:noFill/>
              <a:miter lim="800000"/>
              <a:headEnd/>
              <a:tailEnd/>
            </a:ln>
          </p:spPr>
          <p:txBody>
            <a:bodyPr wrap="none" lIns="0" tIns="0" rIns="0" bIns="0">
              <a:spAutoFit/>
            </a:bodyPr>
            <a:lstStyle/>
            <a:p>
              <a:r>
                <a:rPr lang="en-US" sz="600">
                  <a:solidFill>
                    <a:srgbClr val="000000"/>
                  </a:solidFill>
                  <a:latin typeface="Arial" charset="0"/>
                </a:rPr>
                <a:t> </a:t>
              </a:r>
              <a:endParaRPr lang="en-US" sz="1800">
                <a:latin typeface="Arial" charset="0"/>
              </a:endParaRPr>
            </a:p>
          </p:txBody>
        </p:sp>
        <p:sp>
          <p:nvSpPr>
            <p:cNvPr id="37983" name="Rectangle 96"/>
            <p:cNvSpPr>
              <a:spLocks noChangeArrowheads="1"/>
            </p:cNvSpPr>
            <p:nvPr/>
          </p:nvSpPr>
          <p:spPr bwMode="auto">
            <a:xfrm>
              <a:off x="4977" y="1470"/>
              <a:ext cx="520" cy="435"/>
            </a:xfrm>
            <a:prstGeom prst="rect">
              <a:avLst/>
            </a:prstGeom>
            <a:noFill/>
            <a:ln w="0">
              <a:solidFill>
                <a:srgbClr val="FFFFFF"/>
              </a:solidFill>
              <a:miter lim="800000"/>
              <a:headEnd/>
              <a:tailEnd/>
            </a:ln>
          </p:spPr>
          <p:txBody>
            <a:bodyPr/>
            <a:lstStyle/>
            <a:p>
              <a:pPr algn="ctr">
                <a:spcBef>
                  <a:spcPct val="50000"/>
                </a:spcBef>
              </a:pPr>
              <a:endParaRPr lang="en-US" sz="600">
                <a:solidFill>
                  <a:schemeClr val="bg1"/>
                </a:solidFill>
                <a:latin typeface="Arial" charset="0"/>
              </a:endParaRPr>
            </a:p>
          </p:txBody>
        </p:sp>
        <p:sp>
          <p:nvSpPr>
            <p:cNvPr id="37984" name="Line 97"/>
            <p:cNvSpPr>
              <a:spLocks noChangeShapeType="1"/>
            </p:cNvSpPr>
            <p:nvPr/>
          </p:nvSpPr>
          <p:spPr bwMode="auto">
            <a:xfrm flipV="1">
              <a:off x="5497" y="2281"/>
              <a:ext cx="0" cy="289"/>
            </a:xfrm>
            <a:prstGeom prst="line">
              <a:avLst/>
            </a:prstGeom>
            <a:noFill/>
            <a:ln w="0">
              <a:solidFill>
                <a:srgbClr val="000000"/>
              </a:solidFill>
              <a:round/>
              <a:headEnd/>
              <a:tailEnd/>
            </a:ln>
          </p:spPr>
          <p:txBody>
            <a:bodyPr/>
            <a:lstStyle/>
            <a:p>
              <a:endParaRPr lang="en-US"/>
            </a:p>
          </p:txBody>
        </p:sp>
        <p:sp>
          <p:nvSpPr>
            <p:cNvPr id="37985" name="Rectangle 98"/>
            <p:cNvSpPr>
              <a:spLocks noChangeArrowheads="1"/>
            </p:cNvSpPr>
            <p:nvPr/>
          </p:nvSpPr>
          <p:spPr bwMode="auto">
            <a:xfrm>
              <a:off x="5208" y="2384"/>
              <a:ext cx="297" cy="77"/>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3 Readers</a:t>
              </a:r>
              <a:endParaRPr lang="en-US">
                <a:latin typeface="Arial" charset="0"/>
              </a:endParaRPr>
            </a:p>
          </p:txBody>
        </p:sp>
        <p:grpSp>
          <p:nvGrpSpPr>
            <p:cNvPr id="37986" name="Group 99"/>
            <p:cNvGrpSpPr>
              <a:grpSpLocks/>
            </p:cNvGrpSpPr>
            <p:nvPr/>
          </p:nvGrpSpPr>
          <p:grpSpPr bwMode="auto">
            <a:xfrm>
              <a:off x="4977" y="2281"/>
              <a:ext cx="528" cy="289"/>
              <a:chOff x="4875" y="1248"/>
              <a:chExt cx="438" cy="240"/>
            </a:xfrm>
          </p:grpSpPr>
          <p:sp>
            <p:nvSpPr>
              <p:cNvPr id="37987" name="Line 100"/>
              <p:cNvSpPr>
                <a:spLocks noChangeShapeType="1"/>
              </p:cNvSpPr>
              <p:nvPr/>
            </p:nvSpPr>
            <p:spPr bwMode="auto">
              <a:xfrm>
                <a:off x="4875" y="1248"/>
                <a:ext cx="431" cy="0"/>
              </a:xfrm>
              <a:prstGeom prst="line">
                <a:avLst/>
              </a:prstGeom>
              <a:noFill/>
              <a:ln w="0">
                <a:solidFill>
                  <a:srgbClr val="000000"/>
                </a:solidFill>
                <a:round/>
                <a:headEnd/>
                <a:tailEnd/>
              </a:ln>
            </p:spPr>
            <p:txBody>
              <a:bodyPr/>
              <a:lstStyle/>
              <a:p>
                <a:endParaRPr lang="en-US"/>
              </a:p>
            </p:txBody>
          </p:sp>
          <p:sp>
            <p:nvSpPr>
              <p:cNvPr id="37988" name="Line 101"/>
              <p:cNvSpPr>
                <a:spLocks noChangeShapeType="1"/>
              </p:cNvSpPr>
              <p:nvPr/>
            </p:nvSpPr>
            <p:spPr bwMode="auto">
              <a:xfrm>
                <a:off x="4875" y="1488"/>
                <a:ext cx="431" cy="0"/>
              </a:xfrm>
              <a:prstGeom prst="line">
                <a:avLst/>
              </a:prstGeom>
              <a:noFill/>
              <a:ln w="0">
                <a:solidFill>
                  <a:srgbClr val="000000"/>
                </a:solidFill>
                <a:round/>
                <a:headEnd/>
                <a:tailEnd/>
              </a:ln>
            </p:spPr>
            <p:txBody>
              <a:bodyPr/>
              <a:lstStyle/>
              <a:p>
                <a:endParaRPr lang="en-US"/>
              </a:p>
            </p:txBody>
          </p:sp>
          <p:sp>
            <p:nvSpPr>
              <p:cNvPr id="37989" name="Line 102"/>
              <p:cNvSpPr>
                <a:spLocks noChangeShapeType="1"/>
              </p:cNvSpPr>
              <p:nvPr/>
            </p:nvSpPr>
            <p:spPr bwMode="auto">
              <a:xfrm flipV="1">
                <a:off x="4875" y="1248"/>
                <a:ext cx="0" cy="240"/>
              </a:xfrm>
              <a:prstGeom prst="line">
                <a:avLst/>
              </a:prstGeom>
              <a:noFill/>
              <a:ln w="0">
                <a:solidFill>
                  <a:srgbClr val="000000"/>
                </a:solidFill>
                <a:round/>
                <a:headEnd/>
                <a:tailEnd/>
              </a:ln>
            </p:spPr>
            <p:txBody>
              <a:bodyPr/>
              <a:lstStyle/>
              <a:p>
                <a:endParaRPr lang="en-US"/>
              </a:p>
            </p:txBody>
          </p:sp>
          <p:sp>
            <p:nvSpPr>
              <p:cNvPr id="37990" name="Rectangle 103"/>
              <p:cNvSpPr>
                <a:spLocks noChangeArrowheads="1"/>
              </p:cNvSpPr>
              <p:nvPr/>
            </p:nvSpPr>
            <p:spPr bwMode="auto">
              <a:xfrm>
                <a:off x="5067" y="1263"/>
                <a:ext cx="220" cy="64"/>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1 Reader</a:t>
                </a:r>
                <a:endParaRPr lang="en-US">
                  <a:latin typeface="Arial" charset="0"/>
                </a:endParaRPr>
              </a:p>
            </p:txBody>
          </p:sp>
          <p:sp>
            <p:nvSpPr>
              <p:cNvPr id="37991" name="Line 104"/>
              <p:cNvSpPr>
                <a:spLocks noChangeShapeType="1"/>
              </p:cNvSpPr>
              <p:nvPr/>
            </p:nvSpPr>
            <p:spPr bwMode="auto">
              <a:xfrm>
                <a:off x="4904" y="1288"/>
                <a:ext cx="148" cy="0"/>
              </a:xfrm>
              <a:prstGeom prst="line">
                <a:avLst/>
              </a:prstGeom>
              <a:noFill/>
              <a:ln w="0">
                <a:solidFill>
                  <a:srgbClr val="0000FF"/>
                </a:solidFill>
                <a:round/>
                <a:headEnd/>
                <a:tailEnd/>
              </a:ln>
            </p:spPr>
            <p:txBody>
              <a:bodyPr/>
              <a:lstStyle/>
              <a:p>
                <a:endParaRPr lang="en-US"/>
              </a:p>
            </p:txBody>
          </p:sp>
          <p:sp>
            <p:nvSpPr>
              <p:cNvPr id="37992" name="Line 105"/>
              <p:cNvSpPr>
                <a:spLocks noChangeShapeType="1"/>
              </p:cNvSpPr>
              <p:nvPr/>
            </p:nvSpPr>
            <p:spPr bwMode="auto">
              <a:xfrm>
                <a:off x="4904" y="1358"/>
                <a:ext cx="148" cy="0"/>
              </a:xfrm>
              <a:prstGeom prst="line">
                <a:avLst/>
              </a:prstGeom>
              <a:noFill/>
              <a:ln w="0">
                <a:solidFill>
                  <a:srgbClr val="007F00"/>
                </a:solidFill>
                <a:round/>
                <a:headEnd/>
                <a:tailEnd/>
              </a:ln>
            </p:spPr>
            <p:txBody>
              <a:bodyPr/>
              <a:lstStyle/>
              <a:p>
                <a:endParaRPr lang="en-US"/>
              </a:p>
            </p:txBody>
          </p:sp>
          <p:sp>
            <p:nvSpPr>
              <p:cNvPr id="37993" name="Rectangle 106"/>
              <p:cNvSpPr>
                <a:spLocks noChangeArrowheads="1"/>
              </p:cNvSpPr>
              <p:nvPr/>
            </p:nvSpPr>
            <p:spPr bwMode="auto">
              <a:xfrm>
                <a:off x="5067" y="1403"/>
                <a:ext cx="246" cy="64"/>
              </a:xfrm>
              <a:prstGeom prst="rect">
                <a:avLst/>
              </a:prstGeom>
              <a:noFill/>
              <a:ln w="9525">
                <a:noFill/>
                <a:miter lim="800000"/>
                <a:headEnd/>
                <a:tailEnd/>
              </a:ln>
            </p:spPr>
            <p:txBody>
              <a:bodyPr wrap="none" lIns="0" tIns="0" rIns="0" bIns="0">
                <a:spAutoFit/>
              </a:bodyPr>
              <a:lstStyle/>
              <a:p>
                <a:r>
                  <a:rPr lang="en-US" sz="800">
                    <a:solidFill>
                      <a:srgbClr val="000000"/>
                    </a:solidFill>
                    <a:latin typeface="Arial" charset="0"/>
                  </a:rPr>
                  <a:t>5 Readers</a:t>
                </a:r>
                <a:endParaRPr lang="en-US">
                  <a:latin typeface="Arial" charset="0"/>
                </a:endParaRPr>
              </a:p>
            </p:txBody>
          </p:sp>
          <p:sp>
            <p:nvSpPr>
              <p:cNvPr id="37994" name="Line 107"/>
              <p:cNvSpPr>
                <a:spLocks noChangeShapeType="1"/>
              </p:cNvSpPr>
              <p:nvPr/>
            </p:nvSpPr>
            <p:spPr bwMode="auto">
              <a:xfrm>
                <a:off x="4904" y="1429"/>
                <a:ext cx="148" cy="0"/>
              </a:xfrm>
              <a:prstGeom prst="line">
                <a:avLst/>
              </a:prstGeom>
              <a:noFill/>
              <a:ln w="0">
                <a:solidFill>
                  <a:srgbClr val="FF0000"/>
                </a:solidFill>
                <a:round/>
                <a:headEnd/>
                <a:tailEnd/>
              </a:ln>
            </p:spPr>
            <p:txBody>
              <a:bodyPr/>
              <a:lstStyle/>
              <a:p>
                <a:endParaRPr lang="en-US"/>
              </a:p>
            </p:txBody>
          </p:sp>
        </p:grpSp>
      </p:grpSp>
    </p:spTree>
    <p:extLst>
      <p:ext uri="{BB962C8B-B14F-4D97-AF65-F5344CB8AC3E}">
        <p14:creationId xmlns:p14="http://schemas.microsoft.com/office/powerpoint/2010/main" val="29904081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2400" dirty="0" smtClean="0"/>
              <a:t>Assumptions of Reader Performance Monitoring</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defRPr/>
            </a:pPr>
            <a:r>
              <a:rPr lang="en-US" sz="2000" u="sng" dirty="0" smtClean="0"/>
              <a:t>Well and equally capable</a:t>
            </a:r>
          </a:p>
          <a:p>
            <a:pPr lvl="1">
              <a:defRPr/>
            </a:pPr>
            <a:r>
              <a:rPr lang="en-US" sz="1800" dirty="0" smtClean="0"/>
              <a:t>They should have an accuracy rate that is about 80% or greater – including the adjudicator</a:t>
            </a:r>
          </a:p>
          <a:p>
            <a:pPr lvl="2">
              <a:defRPr/>
            </a:pPr>
            <a:r>
              <a:rPr lang="en-US" sz="1600" dirty="0" smtClean="0"/>
              <a:t>Pr(Rdr1= Correct </a:t>
            </a:r>
            <a:r>
              <a:rPr lang="en-US" sz="1600" dirty="0">
                <a:cs typeface="Times New Roman"/>
              </a:rPr>
              <a:t>&amp;</a:t>
            </a:r>
            <a:r>
              <a:rPr lang="en-US" sz="1600" dirty="0" smtClean="0">
                <a:cs typeface="Times New Roman"/>
              </a:rPr>
              <a:t> Rdr2=</a:t>
            </a:r>
            <a:r>
              <a:rPr lang="en-US" sz="1600" dirty="0" smtClean="0"/>
              <a:t>Correct </a:t>
            </a:r>
            <a:r>
              <a:rPr lang="en-US" sz="1600" dirty="0" smtClean="0">
                <a:cs typeface="Times New Roman"/>
              </a:rPr>
              <a:t>) </a:t>
            </a:r>
            <a:r>
              <a:rPr lang="en-US" sz="1600" dirty="0">
                <a:cs typeface="Times New Roman"/>
              </a:rPr>
              <a:t> </a:t>
            </a:r>
            <a:r>
              <a:rPr lang="en-US" sz="1600" dirty="0" smtClean="0">
                <a:cs typeface="Times New Roman"/>
              </a:rPr>
              <a:t>	= 64%)</a:t>
            </a:r>
          </a:p>
          <a:p>
            <a:pPr lvl="2">
              <a:defRPr/>
            </a:pPr>
            <a:r>
              <a:rPr lang="en-US" sz="1600" dirty="0" smtClean="0"/>
              <a:t>Pr(Rdr1= Wrong  </a:t>
            </a:r>
            <a:r>
              <a:rPr lang="en-US" sz="1600" dirty="0">
                <a:cs typeface="Times New Roman"/>
              </a:rPr>
              <a:t>&amp;</a:t>
            </a:r>
            <a:r>
              <a:rPr lang="en-US" sz="1600" dirty="0" smtClean="0">
                <a:cs typeface="Times New Roman"/>
              </a:rPr>
              <a:t> Rdr2=</a:t>
            </a:r>
            <a:r>
              <a:rPr lang="en-US" sz="1600" dirty="0" smtClean="0"/>
              <a:t>Wrong </a:t>
            </a:r>
            <a:r>
              <a:rPr lang="en-US" sz="1600" dirty="0" smtClean="0">
                <a:cs typeface="Times New Roman"/>
              </a:rPr>
              <a:t>)  		&lt; 4%)</a:t>
            </a:r>
          </a:p>
          <a:p>
            <a:pPr lvl="2">
              <a:defRPr/>
            </a:pPr>
            <a:r>
              <a:rPr lang="en-US" sz="1600" dirty="0" smtClean="0">
                <a:ln>
                  <a:solidFill>
                    <a:schemeClr val="tx1"/>
                  </a:solidFill>
                </a:ln>
              </a:rPr>
              <a:t>Pr(Correct)   = 64% + </a:t>
            </a:r>
            <a:r>
              <a:rPr lang="en-US" sz="1600" dirty="0">
                <a:ln>
                  <a:solidFill>
                    <a:schemeClr val="tx1"/>
                  </a:solidFill>
                </a:ln>
              </a:rPr>
              <a:t> </a:t>
            </a:r>
            <a:r>
              <a:rPr lang="en-US" sz="1600" dirty="0" smtClean="0">
                <a:ln>
                  <a:solidFill>
                    <a:schemeClr val="tx1"/>
                  </a:solidFill>
                </a:ln>
              </a:rPr>
              <a:t>32%*70% 		= </a:t>
            </a:r>
            <a:r>
              <a:rPr lang="en-US" sz="1600" b="1" dirty="0" smtClean="0">
                <a:ln>
                  <a:solidFill>
                    <a:schemeClr val="tx1"/>
                  </a:solidFill>
                </a:ln>
              </a:rPr>
              <a:t>87%</a:t>
            </a:r>
          </a:p>
          <a:p>
            <a:pPr lvl="1">
              <a:defRPr/>
            </a:pPr>
            <a:r>
              <a:rPr lang="en-US" sz="2000" dirty="0" smtClean="0"/>
              <a:t>Less capable readers mean more variability and larger teams</a:t>
            </a:r>
          </a:p>
          <a:p>
            <a:pPr marL="342900" indent="-342900">
              <a:buFont typeface="Arial" panose="020B0604020202020204" pitchFamily="34" charset="0"/>
              <a:buChar char="•"/>
              <a:defRPr/>
            </a:pPr>
            <a:r>
              <a:rPr lang="en-US" sz="2000" u="sng" dirty="0" smtClean="0"/>
              <a:t>Unbiased</a:t>
            </a:r>
          </a:p>
          <a:p>
            <a:pPr lvl="1">
              <a:defRPr/>
            </a:pPr>
            <a:r>
              <a:rPr lang="en-US" sz="1800" dirty="0" smtClean="0"/>
              <a:t>Independent within patients</a:t>
            </a:r>
          </a:p>
          <a:p>
            <a:pPr lvl="1">
              <a:defRPr/>
            </a:pPr>
            <a:r>
              <a:rPr lang="en-US" sz="1800" dirty="0" smtClean="0"/>
              <a:t>Correlated only by the patient and/or lesion</a:t>
            </a:r>
          </a:p>
          <a:p>
            <a:pPr lvl="1">
              <a:defRPr/>
            </a:pPr>
            <a:r>
              <a:rPr lang="en-US" sz="1800" dirty="0" smtClean="0"/>
              <a:t>Blinded to treatment</a:t>
            </a:r>
          </a:p>
          <a:p>
            <a:pPr>
              <a:defRPr/>
            </a:pPr>
            <a:endParaRPr lang="en-US" sz="1800" dirty="0"/>
          </a:p>
        </p:txBody>
      </p:sp>
    </p:spTree>
    <p:extLst>
      <p:ext uri="{BB962C8B-B14F-4D97-AF65-F5344CB8AC3E}">
        <p14:creationId xmlns:p14="http://schemas.microsoft.com/office/powerpoint/2010/main" val="65997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Disagreement</a:t>
            </a:r>
            <a:br>
              <a:rPr lang="en-US" dirty="0" smtClean="0"/>
            </a:br>
            <a:r>
              <a:rPr lang="en-US" dirty="0" smtClean="0"/>
              <a:t>a normal expected result</a:t>
            </a:r>
            <a:endParaRPr lang="en-US" dirty="0"/>
          </a:p>
        </p:txBody>
      </p:sp>
      <p:sp>
        <p:nvSpPr>
          <p:cNvPr id="3" name="Text Placeholder 2"/>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PINTAD </a:t>
            </a:r>
            <a:endParaRPr lang="en-US"/>
          </a:p>
        </p:txBody>
      </p:sp>
      <p:sp>
        <p:nvSpPr>
          <p:cNvPr id="4" name="Slide Number Placeholder 3"/>
          <p:cNvSpPr>
            <a:spLocks noGrp="1"/>
          </p:cNvSpPr>
          <p:nvPr>
            <p:ph type="sldNum" sz="quarter" idx="12"/>
          </p:nvPr>
        </p:nvSpPr>
        <p:spPr/>
        <p:txBody>
          <a:bodyPr/>
          <a:lstStyle/>
          <a:p>
            <a:fld id="{1B477CBE-BA3C-406B-80B1-872622FDE573}" type="slidenum">
              <a:rPr lang="en-US" smtClean="0"/>
              <a:t>12</a:t>
            </a:fld>
            <a:endParaRPr lang="en-US"/>
          </a:p>
        </p:txBody>
      </p:sp>
    </p:spTree>
    <p:extLst>
      <p:ext uri="{BB962C8B-B14F-4D97-AF65-F5344CB8AC3E}">
        <p14:creationId xmlns:p14="http://schemas.microsoft.com/office/powerpoint/2010/main" val="14458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Discordance</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121547"/>
            <a:ext cx="6629400" cy="537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169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1"/>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fld id="{3B7FF3DD-D29F-4C06-8CC7-7B53FB6ED8F4}" type="slidenum">
              <a:rPr lang="en-US" sz="1000">
                <a:latin typeface="Arial" charset="0"/>
              </a:rPr>
              <a:pPr algn="r"/>
              <a:t>14</a:t>
            </a:fld>
            <a:endParaRPr lang="en-US" sz="1000">
              <a:latin typeface="Arial" charset="0"/>
            </a:endParaRPr>
          </a:p>
        </p:txBody>
      </p:sp>
      <p:sp>
        <p:nvSpPr>
          <p:cNvPr id="27650" name="Rectangle 19"/>
          <p:cNvSpPr>
            <a:spLocks noGrp="1" noChangeArrowheads="1"/>
          </p:cNvSpPr>
          <p:nvPr>
            <p:ph type="title"/>
          </p:nvPr>
        </p:nvSpPr>
        <p:spPr>
          <a:xfrm>
            <a:off x="501650" y="264409"/>
            <a:ext cx="6781800" cy="553333"/>
          </a:xfrm>
        </p:spPr>
        <p:txBody>
          <a:bodyPr>
            <a:normAutofit/>
          </a:bodyPr>
          <a:lstStyle/>
          <a:p>
            <a:r>
              <a:rPr lang="en-US" sz="2400" smtClean="0"/>
              <a:t>Reader Agreement with Equal Performance </a:t>
            </a:r>
          </a:p>
        </p:txBody>
      </p:sp>
      <p:sp>
        <p:nvSpPr>
          <p:cNvPr id="2" name="Content Placeholder 1"/>
          <p:cNvSpPr>
            <a:spLocks noGrp="1"/>
          </p:cNvSpPr>
          <p:nvPr>
            <p:ph idx="1"/>
          </p:nvPr>
        </p:nvSpPr>
        <p:spPr/>
        <p:txBody>
          <a:bodyPr/>
          <a:lstStyle/>
          <a:p>
            <a:endParaRPr lang="en-US"/>
          </a:p>
        </p:txBody>
      </p:sp>
      <p:sp>
        <p:nvSpPr>
          <p:cNvPr id="27651" name="Line 3"/>
          <p:cNvSpPr>
            <a:spLocks noChangeShapeType="1"/>
          </p:cNvSpPr>
          <p:nvPr/>
        </p:nvSpPr>
        <p:spPr bwMode="auto">
          <a:xfrm>
            <a:off x="4867275" y="1741488"/>
            <a:ext cx="0" cy="4175125"/>
          </a:xfrm>
          <a:prstGeom prst="line">
            <a:avLst/>
          </a:prstGeom>
          <a:noFill/>
          <a:ln w="9525">
            <a:solidFill>
              <a:schemeClr val="tx1"/>
            </a:solidFill>
            <a:round/>
            <a:headEnd/>
            <a:tailEnd/>
          </a:ln>
        </p:spPr>
        <p:txBody>
          <a:bodyPr/>
          <a:lstStyle/>
          <a:p>
            <a:endParaRPr lang="en-US"/>
          </a:p>
        </p:txBody>
      </p:sp>
      <p:sp>
        <p:nvSpPr>
          <p:cNvPr id="27652" name="Line 4"/>
          <p:cNvSpPr>
            <a:spLocks noChangeShapeType="1"/>
          </p:cNvSpPr>
          <p:nvPr/>
        </p:nvSpPr>
        <p:spPr bwMode="auto">
          <a:xfrm>
            <a:off x="1438275" y="3829050"/>
            <a:ext cx="6731000" cy="0"/>
          </a:xfrm>
          <a:prstGeom prst="line">
            <a:avLst/>
          </a:prstGeom>
          <a:noFill/>
          <a:ln w="9525">
            <a:solidFill>
              <a:schemeClr val="tx1"/>
            </a:solidFill>
            <a:round/>
            <a:headEnd/>
            <a:tailEnd/>
          </a:ln>
        </p:spPr>
        <p:txBody>
          <a:bodyPr/>
          <a:lstStyle/>
          <a:p>
            <a:endParaRPr lang="en-US"/>
          </a:p>
        </p:txBody>
      </p:sp>
      <p:sp>
        <p:nvSpPr>
          <p:cNvPr id="27653" name="Oval 5"/>
          <p:cNvSpPr>
            <a:spLocks noChangeArrowheads="1"/>
          </p:cNvSpPr>
          <p:nvPr/>
        </p:nvSpPr>
        <p:spPr bwMode="auto">
          <a:xfrm rot="-2670296">
            <a:off x="2771775" y="2981325"/>
            <a:ext cx="4192588" cy="1695450"/>
          </a:xfrm>
          <a:prstGeom prst="ellipse">
            <a:avLst/>
          </a:prstGeom>
          <a:pattFill prst="pct75">
            <a:fgClr>
              <a:schemeClr val="tx1"/>
            </a:fgClr>
            <a:bgClr>
              <a:schemeClr val="bg1"/>
            </a:bgClr>
          </a:pattFill>
          <a:ln w="9525">
            <a:solidFill>
              <a:schemeClr val="tx1"/>
            </a:solidFill>
            <a:round/>
            <a:headEnd/>
            <a:tailEnd/>
          </a:ln>
        </p:spPr>
        <p:txBody>
          <a:bodyPr wrap="none" anchor="ctr"/>
          <a:lstStyle/>
          <a:p>
            <a:pPr algn="ctr">
              <a:spcBef>
                <a:spcPct val="50000"/>
              </a:spcBef>
            </a:pPr>
            <a:endParaRPr lang="en-US" sz="600">
              <a:solidFill>
                <a:schemeClr val="bg1"/>
              </a:solidFill>
              <a:latin typeface="Arial" charset="0"/>
            </a:endParaRPr>
          </a:p>
        </p:txBody>
      </p:sp>
      <p:sp>
        <p:nvSpPr>
          <p:cNvPr id="27654" name="Rectangle 7"/>
          <p:cNvSpPr>
            <a:spLocks noChangeArrowheads="1"/>
          </p:cNvSpPr>
          <p:nvPr/>
        </p:nvSpPr>
        <p:spPr bwMode="auto">
          <a:xfrm>
            <a:off x="1438275" y="1676400"/>
            <a:ext cx="3429000" cy="2152650"/>
          </a:xfrm>
          <a:prstGeom prst="rect">
            <a:avLst/>
          </a:prstGeom>
          <a:solidFill>
            <a:schemeClr val="bg1"/>
          </a:solid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7655" name="Rectangle 8"/>
          <p:cNvSpPr>
            <a:spLocks noChangeArrowheads="1"/>
          </p:cNvSpPr>
          <p:nvPr/>
        </p:nvSpPr>
        <p:spPr bwMode="auto">
          <a:xfrm>
            <a:off x="1438275" y="3829050"/>
            <a:ext cx="3429000" cy="2152650"/>
          </a:xfrm>
          <a:prstGeom prst="rect">
            <a:avLst/>
          </a:prstGeom>
          <a:no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7656" name="Rectangle 9"/>
          <p:cNvSpPr>
            <a:spLocks noChangeArrowheads="1"/>
          </p:cNvSpPr>
          <p:nvPr/>
        </p:nvSpPr>
        <p:spPr bwMode="auto">
          <a:xfrm>
            <a:off x="4867275" y="3829050"/>
            <a:ext cx="3429000" cy="2152650"/>
          </a:xfrm>
          <a:prstGeom prst="rect">
            <a:avLst/>
          </a:prstGeom>
          <a:solidFill>
            <a:schemeClr val="bg1"/>
          </a:solid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7657" name="Oval 10"/>
          <p:cNvSpPr>
            <a:spLocks noChangeArrowheads="1"/>
          </p:cNvSpPr>
          <p:nvPr/>
        </p:nvSpPr>
        <p:spPr bwMode="auto">
          <a:xfrm rot="-2670296">
            <a:off x="2771775" y="2971800"/>
            <a:ext cx="4192588" cy="1695450"/>
          </a:xfrm>
          <a:prstGeom prst="ellipse">
            <a:avLst/>
          </a:prstGeom>
          <a:noFill/>
          <a:ln w="9525">
            <a:solidFill>
              <a:schemeClr val="tx1"/>
            </a:solidFill>
            <a:round/>
            <a:headEnd/>
            <a:tailEnd/>
          </a:ln>
        </p:spPr>
        <p:txBody>
          <a:bodyPr wrap="none" anchor="ctr"/>
          <a:lstStyle/>
          <a:p>
            <a:pPr algn="ctr">
              <a:spcBef>
                <a:spcPct val="50000"/>
              </a:spcBef>
            </a:pPr>
            <a:endParaRPr lang="en-US" sz="600">
              <a:solidFill>
                <a:schemeClr val="bg1"/>
              </a:solidFill>
              <a:latin typeface="Arial" charset="0"/>
            </a:endParaRPr>
          </a:p>
        </p:txBody>
      </p:sp>
      <p:sp>
        <p:nvSpPr>
          <p:cNvPr id="27658" name="Rectangle 12"/>
          <p:cNvSpPr>
            <a:spLocks noChangeArrowheads="1"/>
          </p:cNvSpPr>
          <p:nvPr/>
        </p:nvSpPr>
        <p:spPr bwMode="auto">
          <a:xfrm>
            <a:off x="4867275" y="1676400"/>
            <a:ext cx="3429000" cy="2152650"/>
          </a:xfrm>
          <a:prstGeom prst="rect">
            <a:avLst/>
          </a:prstGeom>
          <a:no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7659" name="Text Box 13"/>
          <p:cNvSpPr txBox="1">
            <a:spLocks noChangeArrowheads="1"/>
          </p:cNvSpPr>
          <p:nvPr/>
        </p:nvSpPr>
        <p:spPr bwMode="auto">
          <a:xfrm>
            <a:off x="4494213" y="1814513"/>
            <a:ext cx="769937" cy="366712"/>
          </a:xfrm>
          <a:prstGeom prst="rect">
            <a:avLst/>
          </a:prstGeom>
          <a:solidFill>
            <a:srgbClr val="FF5050"/>
          </a:solidFill>
          <a:ln w="9525">
            <a:noFill/>
            <a:miter lim="800000"/>
            <a:headEnd/>
            <a:tailEnd/>
          </a:ln>
        </p:spPr>
        <p:txBody>
          <a:bodyPr wrap="none">
            <a:spAutoFit/>
          </a:bodyPr>
          <a:lstStyle/>
          <a:p>
            <a:r>
              <a:rPr lang="en-US" sz="1800" b="1">
                <a:latin typeface="Arial" charset="0"/>
              </a:rPr>
              <a:t>Rdr 1</a:t>
            </a:r>
          </a:p>
        </p:txBody>
      </p:sp>
      <p:sp>
        <p:nvSpPr>
          <p:cNvPr id="27660" name="Text Box 14"/>
          <p:cNvSpPr txBox="1">
            <a:spLocks noChangeArrowheads="1"/>
          </p:cNvSpPr>
          <p:nvPr/>
        </p:nvSpPr>
        <p:spPr bwMode="auto">
          <a:xfrm>
            <a:off x="1450975" y="1746250"/>
            <a:ext cx="11080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Disagree</a:t>
            </a:r>
          </a:p>
          <a:p>
            <a:pPr algn="ctr"/>
            <a:r>
              <a:rPr lang="en-US" sz="1800">
                <a:latin typeface="Arial" charset="0"/>
              </a:rPr>
              <a:t>p01</a:t>
            </a:r>
          </a:p>
        </p:txBody>
      </p:sp>
      <p:sp>
        <p:nvSpPr>
          <p:cNvPr id="27661" name="Text Box 15"/>
          <p:cNvSpPr txBox="1">
            <a:spLocks noChangeArrowheads="1"/>
          </p:cNvSpPr>
          <p:nvPr/>
        </p:nvSpPr>
        <p:spPr bwMode="auto">
          <a:xfrm>
            <a:off x="7143750" y="5287963"/>
            <a:ext cx="11080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Disagree</a:t>
            </a:r>
          </a:p>
          <a:p>
            <a:pPr algn="ctr"/>
            <a:r>
              <a:rPr lang="en-US" sz="1800">
                <a:latin typeface="Arial" charset="0"/>
              </a:rPr>
              <a:t>p10</a:t>
            </a:r>
          </a:p>
        </p:txBody>
      </p:sp>
      <p:sp>
        <p:nvSpPr>
          <p:cNvPr id="27662" name="Text Box 16"/>
          <p:cNvSpPr txBox="1">
            <a:spLocks noChangeArrowheads="1"/>
          </p:cNvSpPr>
          <p:nvPr/>
        </p:nvSpPr>
        <p:spPr bwMode="auto">
          <a:xfrm>
            <a:off x="7435850" y="1778000"/>
            <a:ext cx="801688"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Agree</a:t>
            </a:r>
          </a:p>
          <a:p>
            <a:pPr algn="ctr"/>
            <a:r>
              <a:rPr lang="en-US" sz="1800">
                <a:latin typeface="Arial" charset="0"/>
              </a:rPr>
              <a:t>p11</a:t>
            </a:r>
          </a:p>
        </p:txBody>
      </p:sp>
      <p:sp>
        <p:nvSpPr>
          <p:cNvPr id="27663" name="Text Box 17"/>
          <p:cNvSpPr txBox="1">
            <a:spLocks noChangeArrowheads="1"/>
          </p:cNvSpPr>
          <p:nvPr/>
        </p:nvSpPr>
        <p:spPr bwMode="auto">
          <a:xfrm>
            <a:off x="1466850" y="5287963"/>
            <a:ext cx="8032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Agree</a:t>
            </a:r>
          </a:p>
          <a:p>
            <a:pPr algn="ctr"/>
            <a:r>
              <a:rPr lang="en-US" sz="1800">
                <a:latin typeface="Arial" charset="0"/>
              </a:rPr>
              <a:t>p00</a:t>
            </a:r>
          </a:p>
        </p:txBody>
      </p:sp>
      <p:sp>
        <p:nvSpPr>
          <p:cNvPr id="27664" name="Line 27"/>
          <p:cNvSpPr>
            <a:spLocks noChangeShapeType="1"/>
          </p:cNvSpPr>
          <p:nvPr/>
        </p:nvSpPr>
        <p:spPr bwMode="auto">
          <a:xfrm>
            <a:off x="4249738" y="3273425"/>
            <a:ext cx="1235075" cy="1111250"/>
          </a:xfrm>
          <a:prstGeom prst="line">
            <a:avLst/>
          </a:prstGeom>
          <a:noFill/>
          <a:ln w="38100">
            <a:solidFill>
              <a:schemeClr val="tx1"/>
            </a:solidFill>
            <a:round/>
            <a:headEnd type="triangle" w="med" len="med"/>
            <a:tailEnd type="triangle" w="med" len="med"/>
          </a:ln>
        </p:spPr>
        <p:txBody>
          <a:bodyPr/>
          <a:lstStyle/>
          <a:p>
            <a:endParaRPr lang="en-US"/>
          </a:p>
        </p:txBody>
      </p:sp>
      <p:sp>
        <p:nvSpPr>
          <p:cNvPr id="27665" name="Text Box 29"/>
          <p:cNvSpPr txBox="1">
            <a:spLocks noChangeArrowheads="1"/>
          </p:cNvSpPr>
          <p:nvPr/>
        </p:nvSpPr>
        <p:spPr bwMode="auto">
          <a:xfrm rot="2436077">
            <a:off x="4308475" y="3686175"/>
            <a:ext cx="1098550" cy="304800"/>
          </a:xfrm>
          <a:prstGeom prst="rect">
            <a:avLst/>
          </a:prstGeom>
          <a:solidFill>
            <a:schemeClr val="accent1">
              <a:lumMod val="20000"/>
              <a:lumOff val="80000"/>
            </a:schemeClr>
          </a:solidFill>
          <a:ln w="9525" algn="ctr">
            <a:noFill/>
            <a:miter lim="800000"/>
            <a:headEnd/>
            <a:tailEnd/>
          </a:ln>
        </p:spPr>
        <p:txBody>
          <a:bodyPr>
            <a:spAutoFit/>
          </a:bodyPr>
          <a:lstStyle/>
          <a:p>
            <a:pPr algn="ctr">
              <a:spcBef>
                <a:spcPct val="50000"/>
              </a:spcBef>
            </a:pPr>
            <a:r>
              <a:rPr lang="en-US" sz="1400" dirty="0">
                <a:latin typeface="Arial" charset="0"/>
              </a:rPr>
              <a:t>Correlation</a:t>
            </a:r>
          </a:p>
        </p:txBody>
      </p:sp>
      <p:sp>
        <p:nvSpPr>
          <p:cNvPr id="27666" name="Text Box 6"/>
          <p:cNvSpPr txBox="1">
            <a:spLocks noChangeArrowheads="1"/>
          </p:cNvSpPr>
          <p:nvPr/>
        </p:nvSpPr>
        <p:spPr bwMode="auto">
          <a:xfrm>
            <a:off x="7535863" y="3690938"/>
            <a:ext cx="766762" cy="366712"/>
          </a:xfrm>
          <a:prstGeom prst="rect">
            <a:avLst/>
          </a:prstGeom>
          <a:solidFill>
            <a:srgbClr val="FF5050"/>
          </a:solidFill>
          <a:ln w="9525">
            <a:noFill/>
            <a:miter lim="800000"/>
            <a:headEnd/>
            <a:tailEnd/>
          </a:ln>
        </p:spPr>
        <p:txBody>
          <a:bodyPr wrap="none">
            <a:spAutoFit/>
          </a:bodyPr>
          <a:lstStyle/>
          <a:p>
            <a:r>
              <a:rPr lang="en-US" sz="1800" b="1">
                <a:latin typeface="Arial" charset="0"/>
              </a:rPr>
              <a:t>Rdr 2</a:t>
            </a:r>
          </a:p>
        </p:txBody>
      </p:sp>
      <p:sp>
        <p:nvSpPr>
          <p:cNvPr id="27667" name="Text Box 14"/>
          <p:cNvSpPr txBox="1">
            <a:spLocks noChangeArrowheads="1"/>
          </p:cNvSpPr>
          <p:nvPr/>
        </p:nvSpPr>
        <p:spPr bwMode="auto">
          <a:xfrm>
            <a:off x="1568450" y="2971800"/>
            <a:ext cx="1708150" cy="650875"/>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r>
              <a:rPr lang="en-US" sz="1800" dirty="0">
                <a:latin typeface="Arial" charset="0"/>
              </a:rPr>
              <a:t>Symmetric Disagreement</a:t>
            </a:r>
          </a:p>
        </p:txBody>
      </p:sp>
      <p:cxnSp>
        <p:nvCxnSpPr>
          <p:cNvPr id="27668" name="AutoShape 21"/>
          <p:cNvCxnSpPr>
            <a:cxnSpLocks noChangeShapeType="1"/>
            <a:stCxn id="27667" idx="3"/>
            <a:endCxn id="27657" idx="0"/>
          </p:cNvCxnSpPr>
          <p:nvPr/>
        </p:nvCxnSpPr>
        <p:spPr bwMode="auto">
          <a:xfrm flipV="1">
            <a:off x="3276600" y="3214688"/>
            <a:ext cx="996950" cy="82550"/>
          </a:xfrm>
          <a:prstGeom prst="straightConnector1">
            <a:avLst/>
          </a:prstGeom>
          <a:noFill/>
          <a:ln w="9525">
            <a:solidFill>
              <a:srgbClr val="FF0000"/>
            </a:solidFill>
            <a:round/>
            <a:headEnd/>
            <a:tailEnd type="triangle" w="med" len="med"/>
          </a:ln>
        </p:spPr>
      </p:cxnSp>
      <p:cxnSp>
        <p:nvCxnSpPr>
          <p:cNvPr id="27669" name="AutoShape 22"/>
          <p:cNvCxnSpPr>
            <a:cxnSpLocks noChangeShapeType="1"/>
            <a:stCxn id="27667" idx="3"/>
            <a:endCxn id="27664" idx="1"/>
          </p:cNvCxnSpPr>
          <p:nvPr/>
        </p:nvCxnSpPr>
        <p:spPr bwMode="auto">
          <a:xfrm>
            <a:off x="3276600" y="3297238"/>
            <a:ext cx="2208213" cy="1106487"/>
          </a:xfrm>
          <a:prstGeom prst="straightConnector1">
            <a:avLst/>
          </a:prstGeom>
          <a:noFill/>
          <a:ln w="9525">
            <a:solidFill>
              <a:srgbClr val="FF0000"/>
            </a:solidFill>
            <a:round/>
            <a:headEnd/>
            <a:tailEnd type="triangle" w="med" len="med"/>
          </a:ln>
        </p:spPr>
      </p:cxnSp>
    </p:spTree>
    <p:extLst>
      <p:ext uri="{BB962C8B-B14F-4D97-AF65-F5344CB8AC3E}">
        <p14:creationId xmlns:p14="http://schemas.microsoft.com/office/powerpoint/2010/main" val="1891326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1"/>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fld id="{CCB87B98-BC55-4EBB-B5B1-5BD2AB758625}" type="slidenum">
              <a:rPr lang="en-US" sz="1000">
                <a:latin typeface="Arial" charset="0"/>
              </a:rPr>
              <a:pPr algn="r"/>
              <a:t>15</a:t>
            </a:fld>
            <a:endParaRPr lang="en-US" sz="1000">
              <a:latin typeface="Arial" charset="0"/>
            </a:endParaRPr>
          </a:p>
        </p:txBody>
      </p:sp>
      <p:sp>
        <p:nvSpPr>
          <p:cNvPr id="29698" name="Rectangle 19"/>
          <p:cNvSpPr>
            <a:spLocks noGrp="1" noChangeArrowheads="1"/>
          </p:cNvSpPr>
          <p:nvPr>
            <p:ph type="title"/>
          </p:nvPr>
        </p:nvSpPr>
        <p:spPr/>
        <p:txBody>
          <a:bodyPr>
            <a:noAutofit/>
          </a:bodyPr>
          <a:lstStyle/>
          <a:p>
            <a:r>
              <a:rPr lang="en-US" sz="2400" dirty="0" smtClean="0"/>
              <a:t>Reader Agreement with Increased Prevalence</a:t>
            </a:r>
          </a:p>
        </p:txBody>
      </p:sp>
      <p:sp>
        <p:nvSpPr>
          <p:cNvPr id="2" name="Content Placeholder 1"/>
          <p:cNvSpPr>
            <a:spLocks noGrp="1"/>
          </p:cNvSpPr>
          <p:nvPr>
            <p:ph idx="1"/>
          </p:nvPr>
        </p:nvSpPr>
        <p:spPr/>
        <p:txBody>
          <a:bodyPr/>
          <a:lstStyle/>
          <a:p>
            <a:endParaRPr lang="en-US"/>
          </a:p>
        </p:txBody>
      </p:sp>
      <p:sp>
        <p:nvSpPr>
          <p:cNvPr id="29699" name="Line 3"/>
          <p:cNvSpPr>
            <a:spLocks noChangeShapeType="1"/>
          </p:cNvSpPr>
          <p:nvPr/>
        </p:nvSpPr>
        <p:spPr bwMode="auto">
          <a:xfrm>
            <a:off x="3962400" y="2427288"/>
            <a:ext cx="0" cy="3668712"/>
          </a:xfrm>
          <a:prstGeom prst="line">
            <a:avLst/>
          </a:prstGeom>
          <a:noFill/>
          <a:ln w="9525">
            <a:solidFill>
              <a:schemeClr val="tx1"/>
            </a:solidFill>
            <a:round/>
            <a:headEnd/>
            <a:tailEnd/>
          </a:ln>
        </p:spPr>
        <p:txBody>
          <a:bodyPr/>
          <a:lstStyle/>
          <a:p>
            <a:endParaRPr lang="en-US"/>
          </a:p>
        </p:txBody>
      </p:sp>
      <p:sp>
        <p:nvSpPr>
          <p:cNvPr id="29700" name="Line 4"/>
          <p:cNvSpPr>
            <a:spLocks noChangeShapeType="1"/>
          </p:cNvSpPr>
          <p:nvPr/>
        </p:nvSpPr>
        <p:spPr bwMode="auto">
          <a:xfrm>
            <a:off x="1609725" y="4514850"/>
            <a:ext cx="5654675" cy="0"/>
          </a:xfrm>
          <a:prstGeom prst="line">
            <a:avLst/>
          </a:prstGeom>
          <a:noFill/>
          <a:ln w="9525">
            <a:solidFill>
              <a:schemeClr val="tx1"/>
            </a:solidFill>
            <a:round/>
            <a:headEnd/>
            <a:tailEnd/>
          </a:ln>
        </p:spPr>
        <p:txBody>
          <a:bodyPr/>
          <a:lstStyle/>
          <a:p>
            <a:endParaRPr lang="en-US"/>
          </a:p>
        </p:txBody>
      </p:sp>
      <p:sp>
        <p:nvSpPr>
          <p:cNvPr id="29701" name="Oval 5"/>
          <p:cNvSpPr>
            <a:spLocks noChangeArrowheads="1"/>
          </p:cNvSpPr>
          <p:nvPr/>
        </p:nvSpPr>
        <p:spPr bwMode="auto">
          <a:xfrm rot="-2670296">
            <a:off x="2751138" y="2752725"/>
            <a:ext cx="4192587" cy="1695450"/>
          </a:xfrm>
          <a:prstGeom prst="ellipse">
            <a:avLst/>
          </a:prstGeom>
          <a:pattFill prst="pct75">
            <a:fgClr>
              <a:schemeClr val="tx1"/>
            </a:fgClr>
            <a:bgClr>
              <a:schemeClr val="bg1"/>
            </a:bgClr>
          </a:pattFill>
          <a:ln w="9525">
            <a:solidFill>
              <a:schemeClr val="tx1"/>
            </a:solidFill>
            <a:round/>
            <a:headEnd/>
            <a:tailEnd/>
          </a:ln>
        </p:spPr>
        <p:txBody>
          <a:bodyPr wrap="none" anchor="ctr"/>
          <a:lstStyle/>
          <a:p>
            <a:pPr algn="ctr">
              <a:spcBef>
                <a:spcPct val="50000"/>
              </a:spcBef>
            </a:pPr>
            <a:endParaRPr lang="en-US" sz="600">
              <a:solidFill>
                <a:schemeClr val="bg1"/>
              </a:solidFill>
              <a:latin typeface="Arial" charset="0"/>
            </a:endParaRPr>
          </a:p>
        </p:txBody>
      </p:sp>
      <p:sp>
        <p:nvSpPr>
          <p:cNvPr id="29702" name="Rectangle 7"/>
          <p:cNvSpPr>
            <a:spLocks noChangeArrowheads="1"/>
          </p:cNvSpPr>
          <p:nvPr/>
        </p:nvSpPr>
        <p:spPr bwMode="auto">
          <a:xfrm>
            <a:off x="1609725" y="1828800"/>
            <a:ext cx="2352675" cy="2686050"/>
          </a:xfrm>
          <a:prstGeom prst="rect">
            <a:avLst/>
          </a:prstGeom>
          <a:solidFill>
            <a:schemeClr val="bg1"/>
          </a:solid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9703" name="Rectangle 8"/>
          <p:cNvSpPr>
            <a:spLocks noChangeArrowheads="1"/>
          </p:cNvSpPr>
          <p:nvPr/>
        </p:nvSpPr>
        <p:spPr bwMode="auto">
          <a:xfrm>
            <a:off x="1609725" y="4514850"/>
            <a:ext cx="2352675" cy="1581150"/>
          </a:xfrm>
          <a:prstGeom prst="rect">
            <a:avLst/>
          </a:prstGeom>
          <a:no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9704" name="Rectangle 9"/>
          <p:cNvSpPr>
            <a:spLocks noChangeArrowheads="1"/>
          </p:cNvSpPr>
          <p:nvPr/>
        </p:nvSpPr>
        <p:spPr bwMode="auto">
          <a:xfrm>
            <a:off x="3962400" y="4514850"/>
            <a:ext cx="3429000" cy="1581150"/>
          </a:xfrm>
          <a:prstGeom prst="rect">
            <a:avLst/>
          </a:prstGeom>
          <a:solidFill>
            <a:schemeClr val="bg1"/>
          </a:solid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9705" name="Oval 10"/>
          <p:cNvSpPr>
            <a:spLocks noChangeArrowheads="1"/>
          </p:cNvSpPr>
          <p:nvPr/>
        </p:nvSpPr>
        <p:spPr bwMode="auto">
          <a:xfrm rot="-2670296">
            <a:off x="2751138" y="2743200"/>
            <a:ext cx="4192587" cy="1695450"/>
          </a:xfrm>
          <a:prstGeom prst="ellipse">
            <a:avLst/>
          </a:prstGeom>
          <a:noFill/>
          <a:ln w="9525">
            <a:solidFill>
              <a:schemeClr val="tx1"/>
            </a:solidFill>
            <a:round/>
            <a:headEnd/>
            <a:tailEnd/>
          </a:ln>
        </p:spPr>
        <p:txBody>
          <a:bodyPr wrap="none" anchor="ctr"/>
          <a:lstStyle/>
          <a:p>
            <a:pPr algn="ctr">
              <a:spcBef>
                <a:spcPct val="50000"/>
              </a:spcBef>
            </a:pPr>
            <a:endParaRPr lang="en-US" sz="600">
              <a:solidFill>
                <a:schemeClr val="bg1"/>
              </a:solidFill>
              <a:latin typeface="Arial" charset="0"/>
            </a:endParaRPr>
          </a:p>
        </p:txBody>
      </p:sp>
      <p:sp>
        <p:nvSpPr>
          <p:cNvPr id="29706" name="Rectangle 12"/>
          <p:cNvSpPr>
            <a:spLocks noChangeArrowheads="1"/>
          </p:cNvSpPr>
          <p:nvPr/>
        </p:nvSpPr>
        <p:spPr bwMode="auto">
          <a:xfrm>
            <a:off x="3962400" y="1828800"/>
            <a:ext cx="3429000" cy="2686050"/>
          </a:xfrm>
          <a:prstGeom prst="rect">
            <a:avLst/>
          </a:prstGeom>
          <a:no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29707" name="Text Box 13"/>
          <p:cNvSpPr txBox="1">
            <a:spLocks noChangeArrowheads="1"/>
          </p:cNvSpPr>
          <p:nvPr/>
        </p:nvSpPr>
        <p:spPr bwMode="auto">
          <a:xfrm>
            <a:off x="3589338" y="2500313"/>
            <a:ext cx="769937" cy="366712"/>
          </a:xfrm>
          <a:prstGeom prst="rect">
            <a:avLst/>
          </a:prstGeom>
          <a:solidFill>
            <a:srgbClr val="FF5050"/>
          </a:solidFill>
          <a:ln w="9525">
            <a:noFill/>
            <a:miter lim="800000"/>
            <a:headEnd/>
            <a:tailEnd/>
          </a:ln>
        </p:spPr>
        <p:txBody>
          <a:bodyPr wrap="none">
            <a:spAutoFit/>
          </a:bodyPr>
          <a:lstStyle/>
          <a:p>
            <a:r>
              <a:rPr lang="en-US" sz="1800" b="1">
                <a:latin typeface="Arial" charset="0"/>
              </a:rPr>
              <a:t>Rdr 1</a:t>
            </a:r>
          </a:p>
        </p:txBody>
      </p:sp>
      <p:sp>
        <p:nvSpPr>
          <p:cNvPr id="29708" name="Text Box 14"/>
          <p:cNvSpPr txBox="1">
            <a:spLocks noChangeArrowheads="1"/>
          </p:cNvSpPr>
          <p:nvPr/>
        </p:nvSpPr>
        <p:spPr bwMode="auto">
          <a:xfrm>
            <a:off x="1708150" y="1955800"/>
            <a:ext cx="11080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Disagree</a:t>
            </a:r>
          </a:p>
          <a:p>
            <a:pPr algn="ctr"/>
            <a:r>
              <a:rPr lang="en-US" sz="1800">
                <a:latin typeface="Arial" charset="0"/>
              </a:rPr>
              <a:t>p01</a:t>
            </a:r>
          </a:p>
        </p:txBody>
      </p:sp>
      <p:sp>
        <p:nvSpPr>
          <p:cNvPr id="29709" name="Text Box 15"/>
          <p:cNvSpPr txBox="1">
            <a:spLocks noChangeArrowheads="1"/>
          </p:cNvSpPr>
          <p:nvPr/>
        </p:nvSpPr>
        <p:spPr bwMode="auto">
          <a:xfrm>
            <a:off x="6257925" y="5410200"/>
            <a:ext cx="11080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Disagree</a:t>
            </a:r>
          </a:p>
          <a:p>
            <a:pPr algn="ctr"/>
            <a:r>
              <a:rPr lang="en-US" sz="1800">
                <a:latin typeface="Arial" charset="0"/>
              </a:rPr>
              <a:t>p10</a:t>
            </a:r>
          </a:p>
        </p:txBody>
      </p:sp>
      <p:sp>
        <p:nvSpPr>
          <p:cNvPr id="29710" name="Text Box 16"/>
          <p:cNvSpPr txBox="1">
            <a:spLocks noChangeArrowheads="1"/>
          </p:cNvSpPr>
          <p:nvPr/>
        </p:nvSpPr>
        <p:spPr bwMode="auto">
          <a:xfrm>
            <a:off x="6553200" y="1905000"/>
            <a:ext cx="801688"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Agree</a:t>
            </a:r>
          </a:p>
          <a:p>
            <a:pPr algn="ctr"/>
            <a:r>
              <a:rPr lang="en-US" sz="1800">
                <a:latin typeface="Arial" charset="0"/>
              </a:rPr>
              <a:t>p11</a:t>
            </a:r>
          </a:p>
        </p:txBody>
      </p:sp>
      <p:sp>
        <p:nvSpPr>
          <p:cNvPr id="29711" name="Text Box 17"/>
          <p:cNvSpPr txBox="1">
            <a:spLocks noChangeArrowheads="1"/>
          </p:cNvSpPr>
          <p:nvPr/>
        </p:nvSpPr>
        <p:spPr bwMode="auto">
          <a:xfrm>
            <a:off x="1609725" y="5410200"/>
            <a:ext cx="8032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Agree</a:t>
            </a:r>
          </a:p>
          <a:p>
            <a:pPr algn="ctr"/>
            <a:r>
              <a:rPr lang="en-US" sz="1800">
                <a:latin typeface="Arial" charset="0"/>
              </a:rPr>
              <a:t>p00</a:t>
            </a:r>
          </a:p>
        </p:txBody>
      </p:sp>
      <p:sp>
        <p:nvSpPr>
          <p:cNvPr id="29712" name="Text Box 6"/>
          <p:cNvSpPr txBox="1">
            <a:spLocks noChangeArrowheads="1"/>
          </p:cNvSpPr>
          <p:nvPr/>
        </p:nvSpPr>
        <p:spPr bwMode="auto">
          <a:xfrm>
            <a:off x="6630988" y="4376738"/>
            <a:ext cx="766762" cy="366712"/>
          </a:xfrm>
          <a:prstGeom prst="rect">
            <a:avLst/>
          </a:prstGeom>
          <a:solidFill>
            <a:srgbClr val="FF5050"/>
          </a:solidFill>
          <a:ln w="9525">
            <a:noFill/>
            <a:miter lim="800000"/>
            <a:headEnd/>
            <a:tailEnd/>
          </a:ln>
        </p:spPr>
        <p:txBody>
          <a:bodyPr wrap="none">
            <a:spAutoFit/>
          </a:bodyPr>
          <a:lstStyle/>
          <a:p>
            <a:r>
              <a:rPr lang="en-US" sz="1800" b="1">
                <a:latin typeface="Arial" charset="0"/>
              </a:rPr>
              <a:t>Rdr 2</a:t>
            </a:r>
          </a:p>
        </p:txBody>
      </p:sp>
      <p:sp>
        <p:nvSpPr>
          <p:cNvPr id="29713" name="Oval 18"/>
          <p:cNvSpPr>
            <a:spLocks noChangeArrowheads="1"/>
          </p:cNvSpPr>
          <p:nvPr/>
        </p:nvSpPr>
        <p:spPr bwMode="auto">
          <a:xfrm>
            <a:off x="5257800" y="2438400"/>
            <a:ext cx="1524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714" name="Oval 19"/>
          <p:cNvSpPr>
            <a:spLocks noChangeArrowheads="1"/>
          </p:cNvSpPr>
          <p:nvPr/>
        </p:nvSpPr>
        <p:spPr bwMode="auto">
          <a:xfrm>
            <a:off x="4724400" y="4191000"/>
            <a:ext cx="152400" cy="76200"/>
          </a:xfrm>
          <a:prstGeom prst="ellipse">
            <a:avLst/>
          </a:prstGeom>
          <a:solidFill>
            <a:schemeClr val="accent1"/>
          </a:solidFill>
          <a:ln w="9525">
            <a:solidFill>
              <a:schemeClr val="tx1"/>
            </a:solidFill>
            <a:round/>
            <a:headEnd/>
            <a:tailEnd/>
          </a:ln>
        </p:spPr>
        <p:txBody>
          <a:bodyPr wrap="none" anchor="ctr"/>
          <a:lstStyle/>
          <a:p>
            <a:endParaRPr lang="en-US"/>
          </a:p>
        </p:txBody>
      </p:sp>
      <p:cxnSp>
        <p:nvCxnSpPr>
          <p:cNvPr id="29715" name="AutoShape 20"/>
          <p:cNvCxnSpPr>
            <a:cxnSpLocks noChangeShapeType="1"/>
            <a:stCxn id="29716" idx="1"/>
            <a:endCxn id="29713" idx="5"/>
          </p:cNvCxnSpPr>
          <p:nvPr/>
        </p:nvCxnSpPr>
        <p:spPr bwMode="auto">
          <a:xfrm flipH="1" flipV="1">
            <a:off x="5387975" y="2503488"/>
            <a:ext cx="1546225" cy="884237"/>
          </a:xfrm>
          <a:prstGeom prst="straightConnector1">
            <a:avLst/>
          </a:prstGeom>
          <a:noFill/>
          <a:ln w="9525">
            <a:solidFill>
              <a:srgbClr val="FF0000"/>
            </a:solidFill>
            <a:round/>
            <a:headEnd/>
            <a:tailEnd type="triangle" w="med" len="med"/>
          </a:ln>
        </p:spPr>
      </p:cxnSp>
      <p:sp>
        <p:nvSpPr>
          <p:cNvPr id="29716" name="Text Box 16"/>
          <p:cNvSpPr txBox="1">
            <a:spLocks noChangeArrowheads="1"/>
          </p:cNvSpPr>
          <p:nvPr/>
        </p:nvSpPr>
        <p:spPr bwMode="auto">
          <a:xfrm>
            <a:off x="6934200" y="2971800"/>
            <a:ext cx="1682750" cy="831850"/>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r>
              <a:rPr lang="en-US" sz="1200" dirty="0">
                <a:latin typeface="Arial" charset="0"/>
              </a:rPr>
              <a:t>Same Results:  Agreement has a large chance component</a:t>
            </a:r>
          </a:p>
        </p:txBody>
      </p:sp>
      <p:cxnSp>
        <p:nvCxnSpPr>
          <p:cNvPr id="29717" name="AutoShape 22"/>
          <p:cNvCxnSpPr>
            <a:cxnSpLocks noChangeShapeType="1"/>
            <a:stCxn id="29716" idx="1"/>
            <a:endCxn id="29714" idx="6"/>
          </p:cNvCxnSpPr>
          <p:nvPr/>
        </p:nvCxnSpPr>
        <p:spPr bwMode="auto">
          <a:xfrm flipH="1">
            <a:off x="4876800" y="3387725"/>
            <a:ext cx="2057400" cy="841375"/>
          </a:xfrm>
          <a:prstGeom prst="straightConnector1">
            <a:avLst/>
          </a:prstGeom>
          <a:noFill/>
          <a:ln w="9525">
            <a:solidFill>
              <a:srgbClr val="FF0000"/>
            </a:solidFill>
            <a:round/>
            <a:headEnd/>
            <a:tailEnd type="triangle" w="med" len="med"/>
          </a:ln>
        </p:spPr>
      </p:cxnSp>
    </p:spTree>
    <p:extLst>
      <p:ext uri="{BB962C8B-B14F-4D97-AF65-F5344CB8AC3E}">
        <p14:creationId xmlns:p14="http://schemas.microsoft.com/office/powerpoint/2010/main" val="1083845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1"/>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fld id="{F2C821F0-7FDD-4282-895E-81D559B27704}" type="slidenum">
              <a:rPr lang="en-US" sz="1000">
                <a:latin typeface="Arial" charset="0"/>
              </a:rPr>
              <a:pPr algn="r"/>
              <a:t>16</a:t>
            </a:fld>
            <a:endParaRPr lang="en-US" sz="1000">
              <a:latin typeface="Arial" charset="0"/>
            </a:endParaRPr>
          </a:p>
        </p:txBody>
      </p:sp>
      <p:sp>
        <p:nvSpPr>
          <p:cNvPr id="31746" name="Rectangle 19"/>
          <p:cNvSpPr>
            <a:spLocks noGrp="1" noChangeArrowheads="1"/>
          </p:cNvSpPr>
          <p:nvPr>
            <p:ph type="title"/>
          </p:nvPr>
        </p:nvSpPr>
        <p:spPr/>
        <p:txBody>
          <a:bodyPr>
            <a:noAutofit/>
          </a:bodyPr>
          <a:lstStyle/>
          <a:p>
            <a:r>
              <a:rPr lang="en-US" sz="2400" dirty="0" smtClean="0"/>
              <a:t>Reader Agreement </a:t>
            </a:r>
            <a:br>
              <a:rPr lang="en-US" sz="2400" dirty="0" smtClean="0"/>
            </a:br>
            <a:r>
              <a:rPr lang="en-US" sz="2400" dirty="0" smtClean="0"/>
              <a:t>with Severe Reader 2 Bias</a:t>
            </a:r>
          </a:p>
        </p:txBody>
      </p:sp>
      <p:sp>
        <p:nvSpPr>
          <p:cNvPr id="2" name="Content Placeholder 1"/>
          <p:cNvSpPr>
            <a:spLocks noGrp="1"/>
          </p:cNvSpPr>
          <p:nvPr>
            <p:ph idx="1"/>
          </p:nvPr>
        </p:nvSpPr>
        <p:spPr/>
        <p:txBody>
          <a:bodyPr/>
          <a:lstStyle/>
          <a:p>
            <a:endParaRPr lang="en-US"/>
          </a:p>
        </p:txBody>
      </p:sp>
      <p:sp>
        <p:nvSpPr>
          <p:cNvPr id="31747" name="Line 3"/>
          <p:cNvSpPr>
            <a:spLocks noChangeShapeType="1"/>
          </p:cNvSpPr>
          <p:nvPr/>
        </p:nvSpPr>
        <p:spPr bwMode="auto">
          <a:xfrm>
            <a:off x="4867275" y="1741488"/>
            <a:ext cx="0" cy="4175125"/>
          </a:xfrm>
          <a:prstGeom prst="line">
            <a:avLst/>
          </a:prstGeom>
          <a:noFill/>
          <a:ln w="9525">
            <a:solidFill>
              <a:schemeClr val="tx1"/>
            </a:solidFill>
            <a:round/>
            <a:headEnd/>
            <a:tailEnd/>
          </a:ln>
        </p:spPr>
        <p:txBody>
          <a:bodyPr/>
          <a:lstStyle/>
          <a:p>
            <a:endParaRPr lang="en-US"/>
          </a:p>
        </p:txBody>
      </p:sp>
      <p:sp>
        <p:nvSpPr>
          <p:cNvPr id="31748" name="Line 4"/>
          <p:cNvSpPr>
            <a:spLocks noChangeShapeType="1"/>
          </p:cNvSpPr>
          <p:nvPr/>
        </p:nvSpPr>
        <p:spPr bwMode="auto">
          <a:xfrm>
            <a:off x="1438275" y="3829050"/>
            <a:ext cx="6731000" cy="0"/>
          </a:xfrm>
          <a:prstGeom prst="line">
            <a:avLst/>
          </a:prstGeom>
          <a:noFill/>
          <a:ln w="9525">
            <a:solidFill>
              <a:schemeClr val="tx1"/>
            </a:solidFill>
            <a:round/>
            <a:headEnd/>
            <a:tailEnd/>
          </a:ln>
        </p:spPr>
        <p:txBody>
          <a:bodyPr/>
          <a:lstStyle/>
          <a:p>
            <a:endParaRPr lang="en-US"/>
          </a:p>
        </p:txBody>
      </p:sp>
      <p:sp>
        <p:nvSpPr>
          <p:cNvPr id="31749" name="Oval 5"/>
          <p:cNvSpPr>
            <a:spLocks noChangeArrowheads="1"/>
          </p:cNvSpPr>
          <p:nvPr/>
        </p:nvSpPr>
        <p:spPr bwMode="auto">
          <a:xfrm rot="-2670296">
            <a:off x="3810000" y="2981325"/>
            <a:ext cx="4192588" cy="1695450"/>
          </a:xfrm>
          <a:prstGeom prst="ellipse">
            <a:avLst/>
          </a:prstGeom>
          <a:pattFill prst="pct75">
            <a:fgClr>
              <a:schemeClr val="tx1"/>
            </a:fgClr>
            <a:bgClr>
              <a:schemeClr val="bg1"/>
            </a:bgClr>
          </a:pattFill>
          <a:ln w="9525">
            <a:solidFill>
              <a:schemeClr val="tx1"/>
            </a:solidFill>
            <a:round/>
            <a:headEnd/>
            <a:tailEnd/>
          </a:ln>
        </p:spPr>
        <p:txBody>
          <a:bodyPr wrap="none" anchor="ctr"/>
          <a:lstStyle/>
          <a:p>
            <a:pPr algn="ctr">
              <a:spcBef>
                <a:spcPct val="50000"/>
              </a:spcBef>
            </a:pPr>
            <a:endParaRPr lang="en-US" sz="600">
              <a:solidFill>
                <a:schemeClr val="bg1"/>
              </a:solidFill>
              <a:latin typeface="Arial" charset="0"/>
            </a:endParaRPr>
          </a:p>
        </p:txBody>
      </p:sp>
      <p:sp>
        <p:nvSpPr>
          <p:cNvPr id="31750" name="Rectangle 7"/>
          <p:cNvSpPr>
            <a:spLocks noChangeArrowheads="1"/>
          </p:cNvSpPr>
          <p:nvPr/>
        </p:nvSpPr>
        <p:spPr bwMode="auto">
          <a:xfrm>
            <a:off x="1438275" y="1676400"/>
            <a:ext cx="3429000" cy="2152650"/>
          </a:xfrm>
          <a:prstGeom prst="rect">
            <a:avLst/>
          </a:prstGeom>
          <a:solidFill>
            <a:schemeClr val="bg1"/>
          </a:solid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31751" name="Rectangle 8"/>
          <p:cNvSpPr>
            <a:spLocks noChangeArrowheads="1"/>
          </p:cNvSpPr>
          <p:nvPr/>
        </p:nvSpPr>
        <p:spPr bwMode="auto">
          <a:xfrm>
            <a:off x="1438275" y="3829050"/>
            <a:ext cx="3429000" cy="2152650"/>
          </a:xfrm>
          <a:prstGeom prst="rect">
            <a:avLst/>
          </a:prstGeom>
          <a:no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31752" name="Rectangle 9"/>
          <p:cNvSpPr>
            <a:spLocks noChangeArrowheads="1"/>
          </p:cNvSpPr>
          <p:nvPr/>
        </p:nvSpPr>
        <p:spPr bwMode="auto">
          <a:xfrm>
            <a:off x="4867275" y="3829050"/>
            <a:ext cx="3429000" cy="2152650"/>
          </a:xfrm>
          <a:prstGeom prst="rect">
            <a:avLst/>
          </a:prstGeom>
          <a:solidFill>
            <a:schemeClr val="bg1"/>
          </a:solid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31753" name="Oval 10"/>
          <p:cNvSpPr>
            <a:spLocks noChangeArrowheads="1"/>
          </p:cNvSpPr>
          <p:nvPr/>
        </p:nvSpPr>
        <p:spPr bwMode="auto">
          <a:xfrm rot="-2670296">
            <a:off x="3810000" y="2971800"/>
            <a:ext cx="4192588" cy="1695450"/>
          </a:xfrm>
          <a:prstGeom prst="ellipse">
            <a:avLst/>
          </a:prstGeom>
          <a:noFill/>
          <a:ln w="9525">
            <a:solidFill>
              <a:schemeClr val="tx1"/>
            </a:solidFill>
            <a:round/>
            <a:headEnd/>
            <a:tailEnd/>
          </a:ln>
        </p:spPr>
        <p:txBody>
          <a:bodyPr wrap="none" anchor="ctr"/>
          <a:lstStyle/>
          <a:p>
            <a:pPr algn="ctr">
              <a:spcBef>
                <a:spcPct val="50000"/>
              </a:spcBef>
            </a:pPr>
            <a:endParaRPr lang="en-US" sz="600">
              <a:solidFill>
                <a:schemeClr val="bg1"/>
              </a:solidFill>
              <a:latin typeface="Arial" charset="0"/>
            </a:endParaRPr>
          </a:p>
        </p:txBody>
      </p:sp>
      <p:sp>
        <p:nvSpPr>
          <p:cNvPr id="31754" name="Rectangle 12"/>
          <p:cNvSpPr>
            <a:spLocks noChangeArrowheads="1"/>
          </p:cNvSpPr>
          <p:nvPr/>
        </p:nvSpPr>
        <p:spPr bwMode="auto">
          <a:xfrm>
            <a:off x="4867275" y="1676400"/>
            <a:ext cx="3429000" cy="2152650"/>
          </a:xfrm>
          <a:prstGeom prst="rect">
            <a:avLst/>
          </a:prstGeom>
          <a:noFill/>
          <a:ln w="9525">
            <a:solidFill>
              <a:schemeClr val="tx1"/>
            </a:solidFill>
            <a:miter lim="800000"/>
            <a:headEnd/>
            <a:tailEnd/>
          </a:ln>
        </p:spPr>
        <p:txBody>
          <a:bodyPr wrap="none" anchor="ctr"/>
          <a:lstStyle/>
          <a:p>
            <a:pPr algn="ctr">
              <a:spcBef>
                <a:spcPct val="50000"/>
              </a:spcBef>
            </a:pPr>
            <a:endParaRPr lang="en-US" sz="600">
              <a:solidFill>
                <a:schemeClr val="bg1"/>
              </a:solidFill>
              <a:latin typeface="Arial" charset="0"/>
            </a:endParaRPr>
          </a:p>
        </p:txBody>
      </p:sp>
      <p:sp>
        <p:nvSpPr>
          <p:cNvPr id="31755" name="Text Box 13"/>
          <p:cNvSpPr txBox="1">
            <a:spLocks noChangeArrowheads="1"/>
          </p:cNvSpPr>
          <p:nvPr/>
        </p:nvSpPr>
        <p:spPr bwMode="auto">
          <a:xfrm>
            <a:off x="4494213" y="1814513"/>
            <a:ext cx="769937" cy="366712"/>
          </a:xfrm>
          <a:prstGeom prst="rect">
            <a:avLst/>
          </a:prstGeom>
          <a:solidFill>
            <a:srgbClr val="FF5050"/>
          </a:solidFill>
          <a:ln w="9525">
            <a:noFill/>
            <a:miter lim="800000"/>
            <a:headEnd/>
            <a:tailEnd/>
          </a:ln>
        </p:spPr>
        <p:txBody>
          <a:bodyPr wrap="none">
            <a:spAutoFit/>
          </a:bodyPr>
          <a:lstStyle/>
          <a:p>
            <a:r>
              <a:rPr lang="en-US" sz="1800" b="1">
                <a:latin typeface="Arial" charset="0"/>
              </a:rPr>
              <a:t>Rdr 1</a:t>
            </a:r>
          </a:p>
        </p:txBody>
      </p:sp>
      <p:sp>
        <p:nvSpPr>
          <p:cNvPr id="31756" name="Text Box 14"/>
          <p:cNvSpPr txBox="1">
            <a:spLocks noChangeArrowheads="1"/>
          </p:cNvSpPr>
          <p:nvPr/>
        </p:nvSpPr>
        <p:spPr bwMode="auto">
          <a:xfrm>
            <a:off x="1450975" y="1746250"/>
            <a:ext cx="11080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Disagree</a:t>
            </a:r>
          </a:p>
          <a:p>
            <a:pPr algn="ctr"/>
            <a:r>
              <a:rPr lang="en-US" sz="1800">
                <a:latin typeface="Arial" charset="0"/>
              </a:rPr>
              <a:t>p01</a:t>
            </a:r>
          </a:p>
        </p:txBody>
      </p:sp>
      <p:sp>
        <p:nvSpPr>
          <p:cNvPr id="31757" name="Text Box 15"/>
          <p:cNvSpPr txBox="1">
            <a:spLocks noChangeArrowheads="1"/>
          </p:cNvSpPr>
          <p:nvPr/>
        </p:nvSpPr>
        <p:spPr bwMode="auto">
          <a:xfrm>
            <a:off x="7143750" y="5287963"/>
            <a:ext cx="11080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Disagree</a:t>
            </a:r>
          </a:p>
          <a:p>
            <a:pPr algn="ctr"/>
            <a:r>
              <a:rPr lang="en-US" sz="1800">
                <a:latin typeface="Arial" charset="0"/>
              </a:rPr>
              <a:t>p10</a:t>
            </a:r>
          </a:p>
        </p:txBody>
      </p:sp>
      <p:sp>
        <p:nvSpPr>
          <p:cNvPr id="31758" name="Text Box 16"/>
          <p:cNvSpPr txBox="1">
            <a:spLocks noChangeArrowheads="1"/>
          </p:cNvSpPr>
          <p:nvPr/>
        </p:nvSpPr>
        <p:spPr bwMode="auto">
          <a:xfrm>
            <a:off x="7435850" y="1778000"/>
            <a:ext cx="801688"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Agree</a:t>
            </a:r>
          </a:p>
          <a:p>
            <a:pPr algn="ctr"/>
            <a:r>
              <a:rPr lang="en-US" sz="1800">
                <a:latin typeface="Arial" charset="0"/>
              </a:rPr>
              <a:t>p11</a:t>
            </a:r>
          </a:p>
        </p:txBody>
      </p:sp>
      <p:sp>
        <p:nvSpPr>
          <p:cNvPr id="31759" name="Text Box 17"/>
          <p:cNvSpPr txBox="1">
            <a:spLocks noChangeArrowheads="1"/>
          </p:cNvSpPr>
          <p:nvPr/>
        </p:nvSpPr>
        <p:spPr bwMode="auto">
          <a:xfrm>
            <a:off x="1466850" y="5287963"/>
            <a:ext cx="803275" cy="650875"/>
          </a:xfrm>
          <a:prstGeom prst="rect">
            <a:avLst/>
          </a:prstGeom>
          <a:noFill/>
          <a:ln w="9525">
            <a:solidFill>
              <a:schemeClr val="tx1"/>
            </a:solidFill>
            <a:miter lim="800000"/>
            <a:headEnd/>
            <a:tailEnd/>
          </a:ln>
        </p:spPr>
        <p:txBody>
          <a:bodyPr wrap="none">
            <a:spAutoFit/>
          </a:bodyPr>
          <a:lstStyle/>
          <a:p>
            <a:pPr algn="ctr"/>
            <a:r>
              <a:rPr lang="en-US" sz="1800">
                <a:latin typeface="Arial" charset="0"/>
              </a:rPr>
              <a:t>Agree</a:t>
            </a:r>
          </a:p>
          <a:p>
            <a:pPr algn="ctr"/>
            <a:r>
              <a:rPr lang="en-US" sz="1800">
                <a:latin typeface="Arial" charset="0"/>
              </a:rPr>
              <a:t>p00</a:t>
            </a:r>
          </a:p>
        </p:txBody>
      </p:sp>
      <p:sp>
        <p:nvSpPr>
          <p:cNvPr id="31760" name="Text Box 6"/>
          <p:cNvSpPr txBox="1">
            <a:spLocks noChangeArrowheads="1"/>
          </p:cNvSpPr>
          <p:nvPr/>
        </p:nvSpPr>
        <p:spPr bwMode="auto">
          <a:xfrm>
            <a:off x="7535863" y="3690938"/>
            <a:ext cx="766762" cy="366712"/>
          </a:xfrm>
          <a:prstGeom prst="rect">
            <a:avLst/>
          </a:prstGeom>
          <a:solidFill>
            <a:srgbClr val="FF5050"/>
          </a:solidFill>
          <a:ln w="9525">
            <a:noFill/>
            <a:miter lim="800000"/>
            <a:headEnd/>
            <a:tailEnd/>
          </a:ln>
        </p:spPr>
        <p:txBody>
          <a:bodyPr wrap="none">
            <a:spAutoFit/>
          </a:bodyPr>
          <a:lstStyle/>
          <a:p>
            <a:r>
              <a:rPr lang="en-US" sz="1800" b="1">
                <a:latin typeface="Arial" charset="0"/>
              </a:rPr>
              <a:t>Rdr 2</a:t>
            </a:r>
          </a:p>
        </p:txBody>
      </p:sp>
      <p:sp>
        <p:nvSpPr>
          <p:cNvPr id="31761" name="Text Box 14"/>
          <p:cNvSpPr txBox="1">
            <a:spLocks noChangeArrowheads="1"/>
          </p:cNvSpPr>
          <p:nvPr/>
        </p:nvSpPr>
        <p:spPr bwMode="auto">
          <a:xfrm>
            <a:off x="1568450" y="2971800"/>
            <a:ext cx="1708150" cy="650875"/>
          </a:xfrm>
          <a:prstGeom prst="rect">
            <a:avLst/>
          </a:prstGeom>
          <a:solidFill>
            <a:schemeClr val="accent1">
              <a:lumMod val="20000"/>
              <a:lumOff val="80000"/>
            </a:schemeClr>
          </a:solidFill>
          <a:ln w="9525">
            <a:solidFill>
              <a:schemeClr val="tx1"/>
            </a:solidFill>
            <a:miter lim="800000"/>
            <a:headEnd/>
            <a:tailEnd/>
          </a:ln>
        </p:spPr>
        <p:txBody>
          <a:bodyPr>
            <a:spAutoFit/>
          </a:bodyPr>
          <a:lstStyle/>
          <a:p>
            <a:pPr algn="ctr"/>
            <a:r>
              <a:rPr lang="en-US" sz="1800" dirty="0">
                <a:latin typeface="Arial" charset="0"/>
              </a:rPr>
              <a:t>Asymmetric Disagreement</a:t>
            </a:r>
          </a:p>
        </p:txBody>
      </p:sp>
      <p:cxnSp>
        <p:nvCxnSpPr>
          <p:cNvPr id="31762" name="AutoShape 19"/>
          <p:cNvCxnSpPr>
            <a:cxnSpLocks noChangeShapeType="1"/>
            <a:stCxn id="31761" idx="3"/>
          </p:cNvCxnSpPr>
          <p:nvPr/>
        </p:nvCxnSpPr>
        <p:spPr bwMode="auto">
          <a:xfrm>
            <a:off x="3276600" y="3297238"/>
            <a:ext cx="2208213" cy="1106487"/>
          </a:xfrm>
          <a:prstGeom prst="straightConnector1">
            <a:avLst/>
          </a:prstGeom>
          <a:noFill/>
          <a:ln w="9525">
            <a:solidFill>
              <a:srgbClr val="FF0000"/>
            </a:solidFill>
            <a:round/>
            <a:headEnd/>
            <a:tailEnd type="triangle" w="med" len="med"/>
          </a:ln>
        </p:spPr>
      </p:cxnSp>
      <p:sp>
        <p:nvSpPr>
          <p:cNvPr id="31763" name="Line 20"/>
          <p:cNvSpPr>
            <a:spLocks noChangeShapeType="1"/>
          </p:cNvSpPr>
          <p:nvPr/>
        </p:nvSpPr>
        <p:spPr bwMode="auto">
          <a:xfrm>
            <a:off x="3276600" y="3276600"/>
            <a:ext cx="1524000" cy="533400"/>
          </a:xfrm>
          <a:prstGeom prst="line">
            <a:avLst/>
          </a:prstGeom>
          <a:noFill/>
          <a:ln w="9525">
            <a:solidFill>
              <a:srgbClr val="FF0000"/>
            </a:solidFill>
            <a:round/>
            <a:headEnd/>
            <a:tailEnd type="triangle" w="med" len="med"/>
          </a:ln>
        </p:spPr>
        <p:txBody>
          <a:bodyPr/>
          <a:lstStyle/>
          <a:p>
            <a:endParaRPr lang="en-US"/>
          </a:p>
        </p:txBody>
      </p:sp>
    </p:spTree>
    <p:extLst>
      <p:ext uri="{BB962C8B-B14F-4D97-AF65-F5344CB8AC3E}">
        <p14:creationId xmlns:p14="http://schemas.microsoft.com/office/powerpoint/2010/main" val="2214515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fld id="{05D9CD8D-10DA-4546-B45D-C9C96B399572}" type="slidenum">
              <a:rPr lang="en-US" sz="1000">
                <a:latin typeface="Arial" charset="0"/>
              </a:rPr>
              <a:pPr algn="r"/>
              <a:t>17</a:t>
            </a:fld>
            <a:endParaRPr lang="en-US" sz="1000">
              <a:latin typeface="Arial" charset="0"/>
            </a:endParaRPr>
          </a:p>
        </p:txBody>
      </p:sp>
      <p:sp>
        <p:nvSpPr>
          <p:cNvPr id="45059" name="Rectangle 11"/>
          <p:cNvSpPr txBox="1">
            <a:spLocks noGrp="1" noChangeArrowheads="1"/>
          </p:cNvSpPr>
          <p:nvPr/>
        </p:nvSpPr>
        <p:spPr bwMode="auto">
          <a:xfrm>
            <a:off x="6781800" y="6248400"/>
            <a:ext cx="1905000" cy="457200"/>
          </a:xfrm>
          <a:prstGeom prst="rect">
            <a:avLst/>
          </a:prstGeom>
          <a:noFill/>
          <a:ln w="9525">
            <a:noFill/>
            <a:miter lim="800000"/>
            <a:headEnd/>
            <a:tailEnd/>
          </a:ln>
        </p:spPr>
        <p:txBody>
          <a:bodyPr/>
          <a:lstStyle/>
          <a:p>
            <a:pPr algn="r"/>
            <a:fld id="{C174EE2C-01A9-4357-AEBF-129362A2FFD5}" type="slidenum">
              <a:rPr lang="en-US" sz="1000">
                <a:latin typeface="Arial" charset="0"/>
              </a:rPr>
              <a:pPr algn="r"/>
              <a:t>17</a:t>
            </a:fld>
            <a:endParaRPr lang="en-US" sz="1000">
              <a:latin typeface="Arial" charset="0"/>
            </a:endParaRPr>
          </a:p>
        </p:txBody>
      </p:sp>
      <p:sp>
        <p:nvSpPr>
          <p:cNvPr id="45060" name="Slide Number Placeholder 6"/>
          <p:cNvSpPr txBox="1">
            <a:spLocks noGrp="1"/>
          </p:cNvSpPr>
          <p:nvPr/>
        </p:nvSpPr>
        <p:spPr bwMode="auto">
          <a:xfrm>
            <a:off x="6781800" y="6248400"/>
            <a:ext cx="1905000" cy="457200"/>
          </a:xfrm>
          <a:prstGeom prst="rect">
            <a:avLst/>
          </a:prstGeom>
          <a:noFill/>
          <a:ln w="9525">
            <a:noFill/>
            <a:miter lim="800000"/>
            <a:headEnd/>
            <a:tailEnd/>
          </a:ln>
        </p:spPr>
        <p:txBody>
          <a:bodyPr/>
          <a:lstStyle/>
          <a:p>
            <a:pPr algn="r"/>
            <a:fld id="{395F7782-1AAD-400C-87B6-D0BA87028622}" type="slidenum">
              <a:rPr lang="en-US" sz="1000">
                <a:latin typeface="Arial" charset="0"/>
              </a:rPr>
              <a:pPr algn="r"/>
              <a:t>17</a:t>
            </a:fld>
            <a:endParaRPr lang="en-US" sz="1000">
              <a:latin typeface="Arial" charset="0"/>
            </a:endParaRPr>
          </a:p>
        </p:txBody>
      </p:sp>
      <p:sp>
        <p:nvSpPr>
          <p:cNvPr id="45061" name="Rectangle 2"/>
          <p:cNvSpPr>
            <a:spLocks noGrp="1" noChangeArrowheads="1"/>
          </p:cNvSpPr>
          <p:nvPr>
            <p:ph type="title"/>
          </p:nvPr>
        </p:nvSpPr>
        <p:spPr/>
        <p:txBody>
          <a:bodyPr>
            <a:normAutofit/>
          </a:bodyPr>
          <a:lstStyle/>
          <a:p>
            <a:pPr eaLnBrk="1" hangingPunct="1"/>
            <a:r>
              <a:rPr lang="en-US" sz="2400" smtClean="0"/>
              <a:t>Reader Performance and Agreement	</a:t>
            </a:r>
          </a:p>
        </p:txBody>
      </p:sp>
      <p:sp>
        <p:nvSpPr>
          <p:cNvPr id="45062" name="Rectangle 152"/>
          <p:cNvSpPr>
            <a:spLocks noGrp="1" noChangeArrowheads="1"/>
          </p:cNvSpPr>
          <p:nvPr>
            <p:ph idx="1"/>
          </p:nvPr>
        </p:nvSpPr>
        <p:spPr/>
        <p:txBody>
          <a:bodyPr/>
          <a:lstStyle/>
          <a:p>
            <a:pPr eaLnBrk="1" hangingPunct="1">
              <a:lnSpc>
                <a:spcPct val="80000"/>
              </a:lnSpc>
            </a:pPr>
            <a:r>
              <a:rPr lang="en-US" sz="2200" dirty="0" smtClean="0"/>
              <a:t>Assumption:</a:t>
            </a:r>
          </a:p>
          <a:p>
            <a:pPr lvl="1" eaLnBrk="1" hangingPunct="1">
              <a:lnSpc>
                <a:spcPct val="80000"/>
              </a:lnSpc>
            </a:pPr>
            <a:r>
              <a:rPr lang="en-US" sz="1800" dirty="0" smtClean="0">
                <a:solidFill>
                  <a:srgbClr val="4D4D4D"/>
                </a:solidFill>
              </a:rPr>
              <a:t>Agreement</a:t>
            </a:r>
            <a:r>
              <a:rPr lang="en-US" sz="1800" dirty="0" smtClean="0">
                <a:solidFill>
                  <a:srgbClr val="4D4D4D"/>
                </a:solidFill>
                <a:sym typeface="Wingdings" pitchFamily="2" charset="2"/>
              </a:rPr>
              <a:t>  </a:t>
            </a:r>
            <a:r>
              <a:rPr lang="en-US" sz="1800" i="1" dirty="0" smtClean="0">
                <a:solidFill>
                  <a:srgbClr val="4D4D4D"/>
                </a:solidFill>
                <a:sym typeface="Wingdings" pitchFamily="2" charset="2"/>
              </a:rPr>
              <a:t>=</a:t>
            </a:r>
            <a:r>
              <a:rPr lang="en-US" sz="1800" dirty="0" smtClean="0">
                <a:solidFill>
                  <a:srgbClr val="4D4D4D"/>
                </a:solidFill>
                <a:sym typeface="Wingdings" pitchFamily="2" charset="2"/>
              </a:rPr>
              <a:t> </a:t>
            </a:r>
            <a:r>
              <a:rPr lang="en-US" sz="1800" i="1" dirty="0" smtClean="0">
                <a:solidFill>
                  <a:srgbClr val="4D4D4D"/>
                </a:solidFill>
                <a:sym typeface="Wingdings" pitchFamily="2" charset="2"/>
              </a:rPr>
              <a:t>Performance</a:t>
            </a:r>
            <a:r>
              <a:rPr lang="en-US" sz="1800" dirty="0" smtClean="0">
                <a:solidFill>
                  <a:srgbClr val="4D4D4D"/>
                </a:solidFill>
                <a:sym typeface="Wingdings" pitchFamily="2" charset="2"/>
              </a:rPr>
              <a:t></a:t>
            </a:r>
          </a:p>
          <a:p>
            <a:pPr eaLnBrk="1" hangingPunct="1">
              <a:lnSpc>
                <a:spcPct val="80000"/>
              </a:lnSpc>
            </a:pPr>
            <a:r>
              <a:rPr lang="en-US" sz="2200" dirty="0" smtClean="0">
                <a:sym typeface="Wingdings" pitchFamily="2" charset="2"/>
              </a:rPr>
              <a:t>Reality</a:t>
            </a:r>
          </a:p>
          <a:p>
            <a:pPr lvl="1" eaLnBrk="1" hangingPunct="1">
              <a:lnSpc>
                <a:spcPct val="80000"/>
              </a:lnSpc>
            </a:pPr>
            <a:r>
              <a:rPr lang="el-GR" sz="1800" dirty="0" smtClean="0">
                <a:solidFill>
                  <a:srgbClr val="4D4D4D"/>
                </a:solidFill>
                <a:sym typeface="Wingdings" pitchFamily="2" charset="2"/>
              </a:rPr>
              <a:t>Δ</a:t>
            </a:r>
            <a:r>
              <a:rPr lang="en-US" sz="1800" dirty="0" smtClean="0">
                <a:solidFill>
                  <a:srgbClr val="4D4D4D"/>
                </a:solidFill>
                <a:sym typeface="Wingdings" pitchFamily="2" charset="2"/>
              </a:rPr>
              <a:t>Agreement  Something changed!</a:t>
            </a:r>
          </a:p>
          <a:p>
            <a:pPr lvl="1" eaLnBrk="1" hangingPunct="1">
              <a:lnSpc>
                <a:spcPct val="80000"/>
              </a:lnSpc>
            </a:pPr>
            <a:endParaRPr lang="el-GR" sz="1400" dirty="0" smtClean="0">
              <a:cs typeface="Arial" charset="0"/>
              <a:sym typeface="Wingdings" pitchFamily="2" charset="2"/>
            </a:endParaRPr>
          </a:p>
          <a:p>
            <a:pPr eaLnBrk="1" hangingPunct="1">
              <a:lnSpc>
                <a:spcPct val="80000"/>
              </a:lnSpc>
            </a:pPr>
            <a:r>
              <a:rPr lang="en-US" sz="2200" dirty="0" smtClean="0"/>
              <a:t>Requirements for a Reliable Metric</a:t>
            </a:r>
          </a:p>
          <a:p>
            <a:pPr lvl="1" eaLnBrk="1" hangingPunct="1">
              <a:lnSpc>
                <a:spcPct val="80000"/>
              </a:lnSpc>
            </a:pPr>
            <a:r>
              <a:rPr lang="en-US" sz="1800" dirty="0" smtClean="0">
                <a:solidFill>
                  <a:srgbClr val="5F5F5F"/>
                </a:solidFill>
              </a:rPr>
              <a:t>Consistent</a:t>
            </a:r>
          </a:p>
          <a:p>
            <a:pPr lvl="1" eaLnBrk="1" hangingPunct="1">
              <a:lnSpc>
                <a:spcPct val="80000"/>
              </a:lnSpc>
            </a:pPr>
            <a:r>
              <a:rPr lang="en-US" sz="1800" dirty="0" smtClean="0">
                <a:solidFill>
                  <a:srgbClr val="5F5F5F"/>
                </a:solidFill>
              </a:rPr>
              <a:t>Bounded</a:t>
            </a:r>
          </a:p>
          <a:p>
            <a:pPr lvl="1" eaLnBrk="1" hangingPunct="1">
              <a:lnSpc>
                <a:spcPct val="80000"/>
              </a:lnSpc>
            </a:pPr>
            <a:r>
              <a:rPr lang="en-US" sz="1800" dirty="0" smtClean="0">
                <a:solidFill>
                  <a:srgbClr val="5F5F5F"/>
                </a:solidFill>
              </a:rPr>
              <a:t>Comparable </a:t>
            </a:r>
          </a:p>
          <a:p>
            <a:pPr lvl="1" eaLnBrk="1" hangingPunct="1">
              <a:lnSpc>
                <a:spcPct val="80000"/>
              </a:lnSpc>
            </a:pPr>
            <a:r>
              <a:rPr lang="en-US" sz="1800" dirty="0" smtClean="0">
                <a:solidFill>
                  <a:srgbClr val="5F5F5F"/>
                </a:solidFill>
              </a:rPr>
              <a:t>Defined statistical properties</a:t>
            </a:r>
          </a:p>
          <a:p>
            <a:pPr lvl="1" eaLnBrk="1" hangingPunct="1">
              <a:lnSpc>
                <a:spcPct val="80000"/>
              </a:lnSpc>
            </a:pPr>
            <a:endParaRPr lang="en-US" sz="1400" dirty="0" smtClean="0"/>
          </a:p>
          <a:p>
            <a:pPr eaLnBrk="1" hangingPunct="1">
              <a:lnSpc>
                <a:spcPct val="80000"/>
              </a:lnSpc>
            </a:pPr>
            <a:r>
              <a:rPr lang="en-US" sz="2200" dirty="0" smtClean="0"/>
              <a:t>Reader Agreement Statistics</a:t>
            </a:r>
          </a:p>
          <a:p>
            <a:pPr lvl="1" eaLnBrk="1" hangingPunct="1">
              <a:lnSpc>
                <a:spcPct val="80000"/>
              </a:lnSpc>
            </a:pPr>
            <a:r>
              <a:rPr lang="en-US" sz="1800" dirty="0" smtClean="0">
                <a:solidFill>
                  <a:srgbClr val="666366"/>
                </a:solidFill>
                <a:sym typeface="Wingdings" pitchFamily="2" charset="2"/>
              </a:rPr>
              <a:t>Agreement has limited usefulness</a:t>
            </a:r>
          </a:p>
        </p:txBody>
      </p:sp>
      <p:sp>
        <p:nvSpPr>
          <p:cNvPr id="4506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sz="1800">
              <a:latin typeface="Arial" charset="0"/>
            </a:endParaRPr>
          </a:p>
        </p:txBody>
      </p:sp>
      <p:sp>
        <p:nvSpPr>
          <p:cNvPr id="45064" name="Rectangle 6"/>
          <p:cNvSpPr>
            <a:spLocks noChangeArrowheads="1"/>
          </p:cNvSpPr>
          <p:nvPr/>
        </p:nvSpPr>
        <p:spPr bwMode="auto">
          <a:xfrm>
            <a:off x="4227513" y="4019550"/>
            <a:ext cx="9144000" cy="0"/>
          </a:xfrm>
          <a:prstGeom prst="rect">
            <a:avLst/>
          </a:prstGeom>
          <a:noFill/>
          <a:ln w="9525">
            <a:noFill/>
            <a:miter lim="800000"/>
            <a:headEnd/>
            <a:tailEnd/>
          </a:ln>
        </p:spPr>
        <p:txBody>
          <a:bodyPr wrap="none" anchor="ctr">
            <a:spAutoFit/>
          </a:bodyPr>
          <a:lstStyle/>
          <a:p>
            <a:endParaRPr lang="en-US" sz="1800">
              <a:latin typeface="Arial" charset="0"/>
            </a:endParaRPr>
          </a:p>
        </p:txBody>
      </p:sp>
      <p:graphicFrame>
        <p:nvGraphicFramePr>
          <p:cNvPr id="101417" name="Group 41"/>
          <p:cNvGraphicFramePr>
            <a:graphicFrameLocks noGrp="1"/>
          </p:cNvGraphicFramePr>
          <p:nvPr/>
        </p:nvGraphicFramePr>
        <p:xfrm>
          <a:off x="4738688" y="3343275"/>
          <a:ext cx="4252912" cy="2180020"/>
        </p:xfrm>
        <a:graphic>
          <a:graphicData uri="http://schemas.openxmlformats.org/drawingml/2006/table">
            <a:tbl>
              <a:tblPr/>
              <a:tblGrid>
                <a:gridCol w="990600"/>
                <a:gridCol w="750887"/>
                <a:gridCol w="839788"/>
                <a:gridCol w="835025"/>
                <a:gridCol w="836612"/>
              </a:tblGrid>
              <a:tr h="414338">
                <a:tc rowSpan="2" gridSpan="2">
                  <a:txBody>
                    <a:bodyPr/>
                    <a:lstStyle/>
                    <a:p>
                      <a:pPr marL="0" marR="0" lvl="0" indent="0" algn="ctr" defTabSz="914400" rtl="0" eaLnBrk="1" fontAlgn="base" latinLnBrk="0" hangingPunct="1">
                        <a:lnSpc>
                          <a:spcPct val="120000"/>
                        </a:lnSpc>
                        <a:spcBef>
                          <a:spcPct val="20000"/>
                        </a:spcBef>
                        <a:spcAft>
                          <a:spcPct val="0"/>
                        </a:spcAft>
                        <a:buClrTx/>
                        <a:buSzTx/>
                        <a:buFontTx/>
                        <a:buNone/>
                        <a:tabLst/>
                      </a:pPr>
                      <a:endParaRPr kumimoji="0" lang="en-US" sz="32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rowSpan="2" hMerge="1">
                  <a:txBody>
                    <a:bodyPr/>
                    <a:lstStyle/>
                    <a:p>
                      <a:endParaRPr lang="en-US"/>
                    </a:p>
                  </a:txBody>
                  <a:tcPr/>
                </a:tc>
                <a:tc grid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Reader B</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rowSpan="2">
                  <a:txBody>
                    <a:bodyPr/>
                    <a:lstStyle/>
                    <a:p>
                      <a:pPr marL="0" marR="0" lvl="0" indent="0" algn="ctr" defTabSz="914400" rtl="0" eaLnBrk="1" fontAlgn="base" latinLnBrk="0" hangingPunct="1">
                        <a:lnSpc>
                          <a:spcPct val="120000"/>
                        </a:lnSpc>
                        <a:spcBef>
                          <a:spcPct val="20000"/>
                        </a:spcBef>
                        <a:spcAft>
                          <a:spcPct val="0"/>
                        </a:spcAft>
                        <a:buClrTx/>
                        <a:buSzTx/>
                        <a:buFontTx/>
                        <a:buNone/>
                        <a:tabLst/>
                      </a:pPr>
                      <a:endParaRPr kumimoji="0" lang="en-US" sz="32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82588">
                <a:tc gridSpan="2" vMerge="1">
                  <a:txBody>
                    <a:bodyPr/>
                    <a:lstStyle/>
                    <a:p>
                      <a:endParaRPr lang="en-US"/>
                    </a:p>
                  </a:txBody>
                  <a:tcPr/>
                </a:tc>
                <a:tc hMerge="1" vMerge="1">
                  <a:txBody>
                    <a:bodyPr/>
                    <a:lstStyle/>
                    <a:p>
                      <a:endParaRPr lang="en-US"/>
                    </a:p>
                  </a:txBody>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Cat 1</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Cat0</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vMerge="1">
                  <a:txBody>
                    <a:bodyPr/>
                    <a:lstStyle/>
                    <a:p>
                      <a:endParaRPr lang="en-US"/>
                    </a:p>
                  </a:txBody>
                  <a:tcPr/>
                </a:tc>
              </a:tr>
              <a:tr h="354013">
                <a:tc rowSpan="2">
                  <a:txBody>
                    <a:bodyPr/>
                    <a:lstStyle/>
                    <a:p>
                      <a:pPr marL="0" marR="0" lvl="0" indent="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Reader A</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Cat 1</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p11</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p10</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p1.</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52425">
                <a:tc vMerge="1">
                  <a:txBody>
                    <a:bodyPr/>
                    <a:lstStyle/>
                    <a:p>
                      <a:endParaRPr lang="en-US"/>
                    </a:p>
                  </a:txBody>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Cat0</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p01</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p00</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p0.</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73100">
                <a:tc gridSpan="2">
                  <a:txBody>
                    <a:bodyPr/>
                    <a:lstStyle/>
                    <a:p>
                      <a:pPr marL="0" marR="0" lvl="0" indent="0" algn="ctr" defTabSz="914400" rtl="0" eaLnBrk="1" fontAlgn="base" latinLnBrk="0" hangingPunct="1">
                        <a:lnSpc>
                          <a:spcPct val="120000"/>
                        </a:lnSpc>
                        <a:spcBef>
                          <a:spcPct val="20000"/>
                        </a:spcBef>
                        <a:spcAft>
                          <a:spcPct val="0"/>
                        </a:spcAft>
                        <a:buClrTx/>
                        <a:buSzTx/>
                        <a:buFontTx/>
                        <a:buNone/>
                        <a:tabLst/>
                      </a:pPr>
                      <a:endParaRPr kumimoji="0" lang="en-US" sz="32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en-US"/>
                    </a:p>
                  </a:txBody>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p.1</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p.0</a:t>
                      </a:r>
                      <a:endParaRPr kumimoji="0" lang="en-US" sz="2400" b="1" i="0" u="none" strike="noStrike" cap="none" normalizeH="0" baseline="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342900" marR="0" lvl="0" indent="-342900" algn="ctr" defTabSz="914400" rtl="0" eaLnBrk="1" fontAlgn="base" latinLnBrk="0" hangingPunct="1">
                        <a:lnSpc>
                          <a:spcPct val="120000"/>
                        </a:lnSpc>
                        <a:spcBef>
                          <a:spcPct val="0"/>
                        </a:spcBef>
                        <a:spcAft>
                          <a:spcPct val="0"/>
                        </a:spcAft>
                        <a:buClrTx/>
                        <a:buSzTx/>
                        <a:buFontTx/>
                        <a:buNone/>
                        <a:tabLst/>
                      </a:pPr>
                      <a:r>
                        <a:rPr kumimoji="0" lang="en-US" sz="1400" b="1" i="0" u="none" strike="noStrike" cap="none" normalizeH="0" baseline="0" smtClean="0">
                          <a:ln>
                            <a:noFill/>
                          </a:ln>
                          <a:solidFill>
                            <a:srgbClr val="007068"/>
                          </a:solidFill>
                          <a:effectLst/>
                          <a:latin typeface="Arial" charset="0"/>
                        </a:rPr>
                        <a:t>N</a:t>
                      </a:r>
                      <a:r>
                        <a:rPr kumimoji="0" lang="en-US" sz="1400" b="1" i="0" u="none" strike="noStrike" cap="none" normalizeH="0" baseline="-25000" smtClean="0">
                          <a:ln>
                            <a:noFill/>
                          </a:ln>
                          <a:solidFill>
                            <a:srgbClr val="007068"/>
                          </a:solidFill>
                          <a:effectLst/>
                          <a:latin typeface="Arial" charset="0"/>
                        </a:rPr>
                        <a:t>total</a:t>
                      </a:r>
                      <a:endParaRPr kumimoji="0" lang="en-US" sz="2400" b="1" i="0" u="none" strike="noStrike" cap="none" normalizeH="0" baseline="-25000" smtClean="0">
                        <a:ln>
                          <a:noFill/>
                        </a:ln>
                        <a:solidFill>
                          <a:srgbClr val="007068"/>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3438260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14"/>
          <p:cNvSpPr>
            <a:spLocks noGrp="1" noChangeArrowheads="1"/>
          </p:cNvSpPr>
          <p:nvPr>
            <p:ph type="title"/>
          </p:nvPr>
        </p:nvSpPr>
        <p:spPr/>
        <p:txBody>
          <a:bodyPr>
            <a:normAutofit/>
          </a:bodyPr>
          <a:lstStyle/>
          <a:p>
            <a:r>
              <a:rPr lang="en-US" dirty="0" smtClean="0"/>
              <a:t>Agreement/Disagreement for Date of Progression</a:t>
            </a:r>
          </a:p>
        </p:txBody>
      </p:sp>
      <p:sp>
        <p:nvSpPr>
          <p:cNvPr id="40962" name="Line 1374"/>
          <p:cNvSpPr>
            <a:spLocks noChangeShapeType="1"/>
          </p:cNvSpPr>
          <p:nvPr/>
        </p:nvSpPr>
        <p:spPr bwMode="auto">
          <a:xfrm>
            <a:off x="4213225" y="1254125"/>
            <a:ext cx="0" cy="0"/>
          </a:xfrm>
          <a:prstGeom prst="line">
            <a:avLst/>
          </a:prstGeom>
          <a:noFill/>
          <a:ln w="12700" cap="rnd">
            <a:solidFill>
              <a:srgbClr val="000000"/>
            </a:solidFill>
            <a:round/>
            <a:headEnd/>
            <a:tailEnd/>
          </a:ln>
        </p:spPr>
        <p:txBody>
          <a:bodyPr/>
          <a:lstStyle/>
          <a:p>
            <a:endParaRPr lang="en-US"/>
          </a:p>
        </p:txBody>
      </p:sp>
      <p:graphicFrame>
        <p:nvGraphicFramePr>
          <p:cNvPr id="136428" name="Group 2284"/>
          <p:cNvGraphicFramePr>
            <a:graphicFrameLocks noGrp="1"/>
          </p:cNvGraphicFramePr>
          <p:nvPr/>
        </p:nvGraphicFramePr>
        <p:xfrm>
          <a:off x="320675" y="1355725"/>
          <a:ext cx="8375650" cy="4058289"/>
        </p:xfrm>
        <a:graphic>
          <a:graphicData uri="http://schemas.openxmlformats.org/drawingml/2006/table">
            <a:tbl>
              <a:tblPr/>
              <a:tblGrid>
                <a:gridCol w="717550"/>
                <a:gridCol w="635000"/>
                <a:gridCol w="441325"/>
                <a:gridCol w="598488"/>
                <a:gridCol w="741362"/>
                <a:gridCol w="741363"/>
                <a:gridCol w="598487"/>
                <a:gridCol w="598488"/>
                <a:gridCol w="598487"/>
                <a:gridCol w="598488"/>
                <a:gridCol w="454025"/>
                <a:gridCol w="455612"/>
                <a:gridCol w="598488"/>
                <a:gridCol w="598487"/>
              </a:tblGrid>
              <a:tr h="263525">
                <a:tc rowSpan="3"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a:cs typeface="Arial" charset="0"/>
                        </a:rPr>
                        <a:t> </a:t>
                      </a:r>
                      <a:endParaRPr kumimoji="0" lang="en-US" sz="2400" b="0" i="0" u="none" strike="noStrike" cap="none" normalizeH="0" baseline="0" dirty="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en-US"/>
                    </a:p>
                  </a:txBody>
                  <a:tcPr/>
                </a:tc>
                <a:tc rowSpan="3" hMerge="1">
                  <a:txBody>
                    <a:bodyPr/>
                    <a:lstStyle/>
                    <a:p>
                      <a:endParaRPr lang="en-US"/>
                    </a:p>
                  </a:txBody>
                  <a:tcPr/>
                </a:tc>
                <a:tc gridSpan="10">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Rdr 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Visit</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Total</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7</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9</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10</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row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Rdr 2</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Visit</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9</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Total</a:t>
                      </a:r>
                      <a:endParaRPr kumimoji="0" lang="en-US" sz="2400" b="0" i="0" u="none" strike="noStrike" cap="none" normalizeH="0" baseline="0" dirty="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455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3159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a:t>
            </a:r>
            <a:br>
              <a:rPr lang="en-US" dirty="0" smtClean="0"/>
            </a:br>
            <a:r>
              <a:rPr lang="en-US" dirty="0" smtClean="0"/>
              <a:t>Why and how</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PINTAD </a:t>
            </a:r>
            <a:endParaRPr lang="en-US"/>
          </a:p>
        </p:txBody>
      </p:sp>
      <p:sp>
        <p:nvSpPr>
          <p:cNvPr id="6" name="Slide Number Placeholder 5"/>
          <p:cNvSpPr>
            <a:spLocks noGrp="1"/>
          </p:cNvSpPr>
          <p:nvPr>
            <p:ph type="sldNum" sz="quarter" idx="12"/>
          </p:nvPr>
        </p:nvSpPr>
        <p:spPr/>
        <p:txBody>
          <a:bodyPr/>
          <a:lstStyle/>
          <a:p>
            <a:fld id="{1B477CBE-BA3C-406B-80B1-872622FDE573}" type="slidenum">
              <a:rPr lang="en-US" smtClean="0"/>
              <a:t>19</a:t>
            </a:fld>
            <a:endParaRPr lang="en-US"/>
          </a:p>
        </p:txBody>
      </p:sp>
    </p:spTree>
    <p:extLst>
      <p:ext uri="{BB962C8B-B14F-4D97-AF65-F5344CB8AC3E}">
        <p14:creationId xmlns:p14="http://schemas.microsoft.com/office/powerpoint/2010/main" val="4136402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smtClean="0"/>
              <a:t>Why do we measure performance?  </a:t>
            </a:r>
            <a:endParaRPr lang="en-IE" sz="2400" dirty="0"/>
          </a:p>
        </p:txBody>
      </p:sp>
      <p:sp>
        <p:nvSpPr>
          <p:cNvPr id="3" name="Content Placeholder 2"/>
          <p:cNvSpPr>
            <a:spLocks noGrp="1"/>
          </p:cNvSpPr>
          <p:nvPr>
            <p:ph idx="1"/>
          </p:nvPr>
        </p:nvSpPr>
        <p:spPr/>
        <p:txBody>
          <a:bodyPr>
            <a:normAutofit/>
          </a:bodyPr>
          <a:lstStyle/>
          <a:p>
            <a:pPr>
              <a:buClr>
                <a:schemeClr val="tx2"/>
              </a:buClr>
            </a:pPr>
            <a:r>
              <a:rPr lang="en-US" sz="1800" i="1" dirty="0">
                <a:solidFill>
                  <a:schemeClr val="tx1"/>
                </a:solidFill>
              </a:rPr>
              <a:t>Measurement is the first step that leads to control and eventually to improvement. If you can't measure something, you can't understand it. If you can't understand it, you can't control it. If you can't control it, you can't improve it</a:t>
            </a:r>
            <a:r>
              <a:rPr lang="en-US" sz="1800" dirty="0" smtClean="0">
                <a:solidFill>
                  <a:schemeClr val="tx1"/>
                </a:solidFill>
              </a:rPr>
              <a:t>."- </a:t>
            </a:r>
            <a:r>
              <a:rPr lang="en-US" sz="1800" dirty="0">
                <a:solidFill>
                  <a:schemeClr val="tx1"/>
                </a:solidFill>
              </a:rPr>
              <a:t>H. James Harrington </a:t>
            </a:r>
            <a:endParaRPr lang="en-US" sz="1800" dirty="0" smtClean="0">
              <a:solidFill>
                <a:schemeClr val="tx1"/>
              </a:solidFill>
            </a:endParaRPr>
          </a:p>
          <a:p>
            <a:pPr>
              <a:buClr>
                <a:schemeClr val="tx2"/>
              </a:buClr>
            </a:pPr>
            <a:endParaRPr lang="en-US" sz="1800" i="1" dirty="0">
              <a:solidFill>
                <a:schemeClr val="tx1"/>
              </a:solidFill>
            </a:endParaRPr>
          </a:p>
          <a:p>
            <a:pPr>
              <a:buClr>
                <a:schemeClr val="tx2"/>
              </a:buClr>
            </a:pPr>
            <a:r>
              <a:rPr lang="en-US" sz="1800" i="1" dirty="0">
                <a:solidFill>
                  <a:schemeClr val="tx1"/>
                </a:solidFill>
              </a:rPr>
              <a:t>"Far better an approximate answer to the right question, which is often vague, than an exact answer to the wrong question, which can always be made precise." </a:t>
            </a:r>
            <a:r>
              <a:rPr lang="en-US" sz="1800" i="1" dirty="0" smtClean="0">
                <a:solidFill>
                  <a:schemeClr val="tx1"/>
                </a:solidFill>
              </a:rPr>
              <a:t> - John </a:t>
            </a:r>
            <a:r>
              <a:rPr lang="en-US" sz="1800" i="1" dirty="0">
                <a:solidFill>
                  <a:schemeClr val="tx1"/>
                </a:solidFill>
              </a:rPr>
              <a:t>W. </a:t>
            </a:r>
            <a:r>
              <a:rPr lang="en-US" sz="1800" i="1" dirty="0" err="1">
                <a:solidFill>
                  <a:schemeClr val="tx1"/>
                </a:solidFill>
              </a:rPr>
              <a:t>Tukey</a:t>
            </a:r>
            <a:r>
              <a:rPr lang="en-US" sz="1800" i="1" dirty="0">
                <a:solidFill>
                  <a:schemeClr val="tx1"/>
                </a:solidFill>
              </a:rPr>
              <a:t> 1962</a:t>
            </a:r>
          </a:p>
          <a:p>
            <a:pPr marL="0" indent="0">
              <a:buClr>
                <a:schemeClr val="tx2"/>
              </a:buClr>
              <a:buNone/>
            </a:pPr>
            <a:endParaRPr lang="en-IE" sz="1800" i="1" dirty="0" smtClean="0">
              <a:solidFill>
                <a:schemeClr val="tx1"/>
              </a:solidFill>
            </a:endParaRPr>
          </a:p>
          <a:p>
            <a:pPr marL="0" indent="0">
              <a:buClr>
                <a:schemeClr val="tx2"/>
              </a:buClr>
              <a:buNone/>
            </a:pPr>
            <a:endParaRPr lang="en-IE" sz="1800" i="1" dirty="0">
              <a:solidFill>
                <a:schemeClr val="tx1"/>
              </a:solidFill>
            </a:endParaRPr>
          </a:p>
          <a:p>
            <a:pPr marL="0" indent="0" algn="ctr">
              <a:buClr>
                <a:schemeClr val="tx2"/>
              </a:buClr>
              <a:buNone/>
            </a:pPr>
            <a:r>
              <a:rPr lang="en-IE" sz="1800" i="1" dirty="0" smtClean="0">
                <a:solidFill>
                  <a:schemeClr val="tx1"/>
                </a:solidFill>
              </a:rPr>
              <a:t>The answer is not to satisfy an ODAC or FDA requirement but to detect, monitor and track the calibration of the measurement instrument for the clinical study endpoint, much the same as any measuring instrument.</a:t>
            </a:r>
            <a:endParaRPr lang="en-IE" sz="1800" i="1" dirty="0">
              <a:solidFill>
                <a:schemeClr val="tx1"/>
              </a:solidFill>
            </a:endParaRPr>
          </a:p>
        </p:txBody>
      </p:sp>
    </p:spTree>
    <p:extLst>
      <p:ext uri="{BB962C8B-B14F-4D97-AF65-F5344CB8AC3E}">
        <p14:creationId xmlns:p14="http://schemas.microsoft.com/office/powerpoint/2010/main" val="278770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Autofit/>
          </a:bodyPr>
          <a:lstStyle/>
          <a:p>
            <a:r>
              <a:rPr lang="en-US" sz="2400" dirty="0" smtClean="0"/>
              <a:t>What Can We Measure with 2+1 Readers</a:t>
            </a:r>
          </a:p>
        </p:txBody>
      </p:sp>
      <p:sp>
        <p:nvSpPr>
          <p:cNvPr id="39938" name="Rectangle 3"/>
          <p:cNvSpPr>
            <a:spLocks noGrp="1" noChangeArrowheads="1"/>
          </p:cNvSpPr>
          <p:nvPr>
            <p:ph idx="1"/>
          </p:nvPr>
        </p:nvSpPr>
        <p:spPr/>
        <p:txBody>
          <a:bodyPr>
            <a:normAutofit/>
          </a:bodyPr>
          <a:lstStyle/>
          <a:p>
            <a:pPr marL="285750" indent="-285750">
              <a:buFont typeface="Arial" panose="020B0604020202020204" pitchFamily="34" charset="0"/>
              <a:buChar char="•"/>
            </a:pPr>
            <a:r>
              <a:rPr lang="en-US" sz="2000" b="1" dirty="0" smtClean="0"/>
              <a:t>Agreement</a:t>
            </a:r>
            <a:r>
              <a:rPr lang="en-US" sz="2000" dirty="0" smtClean="0"/>
              <a:t> </a:t>
            </a:r>
          </a:p>
          <a:p>
            <a:pPr marL="742950" lvl="1" indent="-285750">
              <a:buFont typeface="Arial" panose="020B0604020202020204" pitchFamily="34" charset="0"/>
              <a:buChar char="•"/>
            </a:pPr>
            <a:r>
              <a:rPr lang="en-US" sz="2000" dirty="0" smtClean="0"/>
              <a:t>between the 2 primary readers</a:t>
            </a:r>
          </a:p>
          <a:p>
            <a:pPr marL="742950" lvl="1"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b="1" dirty="0" smtClean="0"/>
              <a:t>Disagreement</a:t>
            </a:r>
            <a:r>
              <a:rPr lang="en-US" sz="2000" dirty="0" smtClean="0"/>
              <a:t> profile</a:t>
            </a:r>
          </a:p>
          <a:p>
            <a:pPr marL="742950" lvl="1" indent="-285750">
              <a:buFont typeface="Arial" panose="020B0604020202020204" pitchFamily="34" charset="0"/>
              <a:buChar char="•"/>
            </a:pPr>
            <a:r>
              <a:rPr lang="en-US" sz="2000" dirty="0" smtClean="0">
                <a:solidFill>
                  <a:srgbClr val="4D4D4D"/>
                </a:solidFill>
              </a:rPr>
              <a:t>Does one reader call differently than the other(s) in a systematic fashion</a:t>
            </a:r>
          </a:p>
          <a:p>
            <a:pPr marL="742950" lvl="1" indent="-285750">
              <a:buFont typeface="Arial" panose="020B0604020202020204" pitchFamily="34" charset="0"/>
              <a:buChar char="•"/>
            </a:pPr>
            <a:endParaRPr lang="en-US" sz="2000" dirty="0" smtClean="0">
              <a:solidFill>
                <a:srgbClr val="4D4D4D"/>
              </a:solidFill>
            </a:endParaRPr>
          </a:p>
          <a:p>
            <a:pPr marL="285750" indent="-285750">
              <a:buFont typeface="Arial" panose="020B0604020202020204" pitchFamily="34" charset="0"/>
              <a:buChar char="•"/>
            </a:pPr>
            <a:r>
              <a:rPr lang="en-US" sz="2000" b="1" dirty="0" smtClean="0"/>
              <a:t>Resolution</a:t>
            </a:r>
            <a:r>
              <a:rPr lang="en-US" sz="2000" dirty="0" smtClean="0"/>
              <a:t> </a:t>
            </a:r>
            <a:endParaRPr lang="en-US" sz="2000" dirty="0"/>
          </a:p>
          <a:p>
            <a:pPr marL="742950" lvl="1" indent="-285750">
              <a:buFont typeface="Arial" panose="020B0604020202020204" pitchFamily="34" charset="0"/>
              <a:buChar char="•"/>
            </a:pPr>
            <a:r>
              <a:rPr lang="en-US" sz="2000" dirty="0" smtClean="0"/>
              <a:t>Adjudication Selection</a:t>
            </a:r>
          </a:p>
          <a:p>
            <a:pPr marL="742950" lvl="1" indent="-285750">
              <a:buFont typeface="Arial" panose="020B0604020202020204" pitchFamily="34" charset="0"/>
              <a:buChar char="•"/>
            </a:pPr>
            <a:r>
              <a:rPr lang="en-US" sz="2000" dirty="0" smtClean="0">
                <a:solidFill>
                  <a:srgbClr val="4D4D4D"/>
                </a:solidFill>
              </a:rPr>
              <a:t>Does the adjudicator choose one reader over another?</a:t>
            </a:r>
          </a:p>
        </p:txBody>
      </p:sp>
    </p:spTree>
    <p:extLst>
      <p:ext uri="{BB962C8B-B14F-4D97-AF65-F5344CB8AC3E}">
        <p14:creationId xmlns:p14="http://schemas.microsoft.com/office/powerpoint/2010/main" val="3672166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014"/>
          <p:cNvSpPr>
            <a:spLocks noGrp="1" noChangeArrowheads="1"/>
          </p:cNvSpPr>
          <p:nvPr>
            <p:ph type="title"/>
          </p:nvPr>
        </p:nvSpPr>
        <p:spPr/>
        <p:txBody>
          <a:bodyPr>
            <a:normAutofit/>
          </a:bodyPr>
          <a:lstStyle/>
          <a:p>
            <a:r>
              <a:rPr lang="en-US" dirty="0" smtClean="0"/>
              <a:t>Agreement/Disagreement for Date of Progression</a:t>
            </a:r>
          </a:p>
        </p:txBody>
      </p:sp>
      <p:sp>
        <p:nvSpPr>
          <p:cNvPr id="40962" name="Line 1374"/>
          <p:cNvSpPr>
            <a:spLocks noChangeShapeType="1"/>
          </p:cNvSpPr>
          <p:nvPr/>
        </p:nvSpPr>
        <p:spPr bwMode="auto">
          <a:xfrm>
            <a:off x="4213225" y="1254125"/>
            <a:ext cx="0" cy="0"/>
          </a:xfrm>
          <a:prstGeom prst="line">
            <a:avLst/>
          </a:prstGeom>
          <a:noFill/>
          <a:ln w="12700" cap="rnd">
            <a:solidFill>
              <a:srgbClr val="000000"/>
            </a:solidFill>
            <a:round/>
            <a:headEnd/>
            <a:tailEnd/>
          </a:ln>
        </p:spPr>
        <p:txBody>
          <a:bodyPr/>
          <a:lstStyle/>
          <a:p>
            <a:endParaRPr lang="en-US"/>
          </a:p>
        </p:txBody>
      </p:sp>
      <p:graphicFrame>
        <p:nvGraphicFramePr>
          <p:cNvPr id="136428" name="Group 2284"/>
          <p:cNvGraphicFramePr>
            <a:graphicFrameLocks noGrp="1"/>
          </p:cNvGraphicFramePr>
          <p:nvPr/>
        </p:nvGraphicFramePr>
        <p:xfrm>
          <a:off x="320675" y="1355725"/>
          <a:ext cx="8375650" cy="4058289"/>
        </p:xfrm>
        <a:graphic>
          <a:graphicData uri="http://schemas.openxmlformats.org/drawingml/2006/table">
            <a:tbl>
              <a:tblPr/>
              <a:tblGrid>
                <a:gridCol w="717550"/>
                <a:gridCol w="635000"/>
                <a:gridCol w="441325"/>
                <a:gridCol w="598488"/>
                <a:gridCol w="741362"/>
                <a:gridCol w="741363"/>
                <a:gridCol w="598487"/>
                <a:gridCol w="598488"/>
                <a:gridCol w="598487"/>
                <a:gridCol w="598488"/>
                <a:gridCol w="454025"/>
                <a:gridCol w="455612"/>
                <a:gridCol w="598488"/>
                <a:gridCol w="598487"/>
              </a:tblGrid>
              <a:tr h="263525">
                <a:tc rowSpan="3"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a:cs typeface="Arial" charset="0"/>
                        </a:rPr>
                        <a:t> </a:t>
                      </a:r>
                      <a:endParaRPr kumimoji="0" lang="en-US" sz="2400" b="0" i="0" u="none" strike="noStrike" cap="none" normalizeH="0" baseline="0" dirty="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en-US"/>
                    </a:p>
                  </a:txBody>
                  <a:tcPr/>
                </a:tc>
                <a:tc rowSpan="3" hMerge="1">
                  <a:txBody>
                    <a:bodyPr/>
                    <a:lstStyle/>
                    <a:p>
                      <a:endParaRPr lang="en-US"/>
                    </a:p>
                  </a:txBody>
                  <a:tcPr/>
                </a:tc>
                <a:tc gridSpan="10">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Rdr 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Visit</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Total</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7663">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7</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9</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10</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2250">
                <a:tc row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Rdr 2</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10">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Visit</a:t>
                      </a:r>
                      <a:endParaRPr kumimoji="0" lang="en-US" sz="2400" b="0" i="0" u="none" strike="noStrike" cap="none" normalizeH="0" baseline="0" smtClean="0">
                        <a:ln>
                          <a:noFill/>
                        </a:ln>
                        <a:solidFill>
                          <a:schemeClr val="tx1"/>
                        </a:solidFill>
                        <a:effectLst/>
                        <a:latin typeface="Times"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114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19</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9</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2</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6</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a:txBody>
                    <a:bodyPr/>
                    <a:lstStyle/>
                    <a:p>
                      <a:endParaRPr lang="en-US"/>
                    </a:p>
                  </a:txBody>
                  <a:tcPr/>
                </a:tc>
                <a:tc v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Total</a:t>
                      </a:r>
                      <a:endParaRPr kumimoji="0" lang="en-US" sz="2400" b="0" i="0" u="none" strike="noStrike" cap="none" normalizeH="0" baseline="0" dirty="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107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88</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50</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17</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a:cs typeface="Arial" charset="0"/>
                        </a:rPr>
                        <a:t> </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3</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455</a:t>
                      </a:r>
                      <a:endParaRPr kumimoji="0" lang="en-US" sz="2400" b="0" i="0" u="none" strike="noStrike" cap="none" normalizeH="0" baseline="0" smtClean="0">
                        <a:ln>
                          <a:noFill/>
                        </a:ln>
                        <a:solidFill>
                          <a:schemeClr val="tx1"/>
                        </a:solidFill>
                        <a:effectLst/>
                        <a:latin typeface="Times"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1401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Autofit/>
          </a:bodyPr>
          <a:lstStyle/>
          <a:p>
            <a:r>
              <a:rPr lang="en-US" sz="2400" smtClean="0"/>
              <a:t>Longitudinal Agreement Rates </a:t>
            </a:r>
            <a:br>
              <a:rPr lang="en-US" sz="2400" smtClean="0"/>
            </a:br>
            <a:r>
              <a:rPr lang="en-US" sz="2400" smtClean="0"/>
              <a:t>Trends or Random Variability</a:t>
            </a:r>
          </a:p>
        </p:txBody>
      </p:sp>
      <p:sp>
        <p:nvSpPr>
          <p:cNvPr id="2" name="Content Placeholder 1"/>
          <p:cNvSpPr>
            <a:spLocks noGrp="1"/>
          </p:cNvSpPr>
          <p:nvPr>
            <p:ph idx="1"/>
          </p:nvPr>
        </p:nvSpPr>
        <p:spPr/>
        <p:txBody>
          <a:bodyPr/>
          <a:lstStyle/>
          <a:p>
            <a:endParaRPr lang="en-US"/>
          </a:p>
        </p:txBody>
      </p:sp>
      <p:sp>
        <p:nvSpPr>
          <p:cNvPr id="41986" name="AutoShape 13"/>
          <p:cNvSpPr>
            <a:spLocks noChangeAspect="1" noChangeArrowheads="1" noTextEdit="1"/>
          </p:cNvSpPr>
          <p:nvPr/>
        </p:nvSpPr>
        <p:spPr bwMode="auto">
          <a:xfrm>
            <a:off x="1497013" y="1524000"/>
            <a:ext cx="6556375" cy="5002213"/>
          </a:xfrm>
          <a:prstGeom prst="rect">
            <a:avLst/>
          </a:prstGeom>
          <a:noFill/>
          <a:ln w="9525">
            <a:noFill/>
            <a:miter lim="800000"/>
            <a:headEnd/>
            <a:tailEnd/>
          </a:ln>
        </p:spPr>
        <p:txBody>
          <a:bodyPr/>
          <a:lstStyle/>
          <a:p>
            <a:endParaRPr lang="en-US"/>
          </a:p>
        </p:txBody>
      </p:sp>
      <p:sp>
        <p:nvSpPr>
          <p:cNvPr id="41987" name="Rectangle 15"/>
          <p:cNvSpPr>
            <a:spLocks noChangeArrowheads="1"/>
          </p:cNvSpPr>
          <p:nvPr/>
        </p:nvSpPr>
        <p:spPr bwMode="auto">
          <a:xfrm>
            <a:off x="1497013" y="1524000"/>
            <a:ext cx="6573837" cy="5019675"/>
          </a:xfrm>
          <a:prstGeom prst="rect">
            <a:avLst/>
          </a:prstGeom>
          <a:solidFill>
            <a:srgbClr val="FFFFFF"/>
          </a:solidFill>
          <a:ln w="9525">
            <a:noFill/>
            <a:miter lim="800000"/>
            <a:headEnd/>
            <a:tailEnd/>
          </a:ln>
        </p:spPr>
        <p:txBody>
          <a:bodyPr/>
          <a:lstStyle/>
          <a:p>
            <a:endParaRPr lang="en-US"/>
          </a:p>
        </p:txBody>
      </p:sp>
      <p:sp>
        <p:nvSpPr>
          <p:cNvPr id="41988" name="Rectangle 16"/>
          <p:cNvSpPr>
            <a:spLocks noChangeArrowheads="1"/>
          </p:cNvSpPr>
          <p:nvPr/>
        </p:nvSpPr>
        <p:spPr bwMode="auto">
          <a:xfrm>
            <a:off x="2347913" y="1898650"/>
            <a:ext cx="5083175" cy="4073525"/>
          </a:xfrm>
          <a:prstGeom prst="rect">
            <a:avLst/>
          </a:prstGeom>
          <a:solidFill>
            <a:srgbClr val="FFFFFF"/>
          </a:solidFill>
          <a:ln w="9525">
            <a:noFill/>
            <a:miter lim="800000"/>
            <a:headEnd/>
            <a:tailEnd/>
          </a:ln>
        </p:spPr>
        <p:txBody>
          <a:bodyPr/>
          <a:lstStyle/>
          <a:p>
            <a:endParaRPr lang="en-US"/>
          </a:p>
        </p:txBody>
      </p:sp>
      <p:sp>
        <p:nvSpPr>
          <p:cNvPr id="41989" name="Rectangle 17"/>
          <p:cNvSpPr>
            <a:spLocks noChangeArrowheads="1"/>
          </p:cNvSpPr>
          <p:nvPr/>
        </p:nvSpPr>
        <p:spPr bwMode="auto">
          <a:xfrm>
            <a:off x="2347913" y="1898650"/>
            <a:ext cx="5083175" cy="4073525"/>
          </a:xfrm>
          <a:prstGeom prst="rect">
            <a:avLst/>
          </a:prstGeom>
          <a:noFill/>
          <a:ln w="0">
            <a:solidFill>
              <a:srgbClr val="FFFFFF"/>
            </a:solidFill>
            <a:miter lim="800000"/>
            <a:headEnd/>
            <a:tailEnd/>
          </a:ln>
        </p:spPr>
        <p:txBody>
          <a:bodyPr/>
          <a:lstStyle/>
          <a:p>
            <a:endParaRPr lang="en-US"/>
          </a:p>
        </p:txBody>
      </p:sp>
      <p:sp>
        <p:nvSpPr>
          <p:cNvPr id="41990" name="Line 18"/>
          <p:cNvSpPr>
            <a:spLocks noChangeShapeType="1"/>
          </p:cNvSpPr>
          <p:nvPr/>
        </p:nvSpPr>
        <p:spPr bwMode="auto">
          <a:xfrm>
            <a:off x="2347913" y="1898650"/>
            <a:ext cx="5083175" cy="0"/>
          </a:xfrm>
          <a:prstGeom prst="line">
            <a:avLst/>
          </a:prstGeom>
          <a:noFill/>
          <a:ln w="0">
            <a:solidFill>
              <a:srgbClr val="000000"/>
            </a:solidFill>
            <a:round/>
            <a:headEnd/>
            <a:tailEnd/>
          </a:ln>
        </p:spPr>
        <p:txBody>
          <a:bodyPr/>
          <a:lstStyle/>
          <a:p>
            <a:endParaRPr lang="en-US"/>
          </a:p>
        </p:txBody>
      </p:sp>
      <p:sp>
        <p:nvSpPr>
          <p:cNvPr id="41991" name="Freeform 19"/>
          <p:cNvSpPr>
            <a:spLocks/>
          </p:cNvSpPr>
          <p:nvPr/>
        </p:nvSpPr>
        <p:spPr bwMode="auto">
          <a:xfrm>
            <a:off x="2347913" y="1898650"/>
            <a:ext cx="5083175" cy="4073525"/>
          </a:xfrm>
          <a:custGeom>
            <a:avLst/>
            <a:gdLst>
              <a:gd name="T0" fmla="*/ 0 w 597"/>
              <a:gd name="T1" fmla="*/ 478 h 478"/>
              <a:gd name="T2" fmla="*/ 597 w 597"/>
              <a:gd name="T3" fmla="*/ 478 h 478"/>
              <a:gd name="T4" fmla="*/ 597 w 597"/>
              <a:gd name="T5" fmla="*/ 0 h 478"/>
              <a:gd name="T6" fmla="*/ 0 60000 65536"/>
              <a:gd name="T7" fmla="*/ 0 60000 65536"/>
              <a:gd name="T8" fmla="*/ 0 60000 65536"/>
              <a:gd name="T9" fmla="*/ 0 w 597"/>
              <a:gd name="T10" fmla="*/ 0 h 478"/>
              <a:gd name="T11" fmla="*/ 597 w 597"/>
              <a:gd name="T12" fmla="*/ 478 h 478"/>
            </a:gdLst>
            <a:ahLst/>
            <a:cxnLst>
              <a:cxn ang="T6">
                <a:pos x="T0" y="T1"/>
              </a:cxn>
              <a:cxn ang="T7">
                <a:pos x="T2" y="T3"/>
              </a:cxn>
              <a:cxn ang="T8">
                <a:pos x="T4" y="T5"/>
              </a:cxn>
            </a:cxnLst>
            <a:rect l="T9" t="T10" r="T11" b="T12"/>
            <a:pathLst>
              <a:path w="597" h="478">
                <a:moveTo>
                  <a:pt x="0" y="478"/>
                </a:moveTo>
                <a:lnTo>
                  <a:pt x="597" y="478"/>
                </a:lnTo>
                <a:lnTo>
                  <a:pt x="597" y="0"/>
                </a:lnTo>
              </a:path>
            </a:pathLst>
          </a:custGeom>
          <a:noFill/>
          <a:ln w="0">
            <a:solidFill>
              <a:srgbClr val="000000"/>
            </a:solidFill>
            <a:prstDash val="solid"/>
            <a:round/>
            <a:headEnd/>
            <a:tailEnd/>
          </a:ln>
        </p:spPr>
        <p:txBody>
          <a:bodyPr/>
          <a:lstStyle/>
          <a:p>
            <a:endParaRPr lang="en-US"/>
          </a:p>
        </p:txBody>
      </p:sp>
      <p:sp>
        <p:nvSpPr>
          <p:cNvPr id="41992" name="Line 20"/>
          <p:cNvSpPr>
            <a:spLocks noChangeShapeType="1"/>
          </p:cNvSpPr>
          <p:nvPr/>
        </p:nvSpPr>
        <p:spPr bwMode="auto">
          <a:xfrm flipV="1">
            <a:off x="2347913" y="1898650"/>
            <a:ext cx="0" cy="4073525"/>
          </a:xfrm>
          <a:prstGeom prst="line">
            <a:avLst/>
          </a:prstGeom>
          <a:noFill/>
          <a:ln w="0">
            <a:solidFill>
              <a:srgbClr val="000000"/>
            </a:solidFill>
            <a:round/>
            <a:headEnd/>
            <a:tailEnd/>
          </a:ln>
        </p:spPr>
        <p:txBody>
          <a:bodyPr/>
          <a:lstStyle/>
          <a:p>
            <a:endParaRPr lang="en-US"/>
          </a:p>
        </p:txBody>
      </p:sp>
      <p:sp>
        <p:nvSpPr>
          <p:cNvPr id="41993" name="Line 21"/>
          <p:cNvSpPr>
            <a:spLocks noChangeShapeType="1"/>
          </p:cNvSpPr>
          <p:nvPr/>
        </p:nvSpPr>
        <p:spPr bwMode="auto">
          <a:xfrm>
            <a:off x="2347913" y="5972175"/>
            <a:ext cx="5083175" cy="0"/>
          </a:xfrm>
          <a:prstGeom prst="line">
            <a:avLst/>
          </a:prstGeom>
          <a:noFill/>
          <a:ln w="0">
            <a:solidFill>
              <a:srgbClr val="000000"/>
            </a:solidFill>
            <a:round/>
            <a:headEnd/>
            <a:tailEnd/>
          </a:ln>
        </p:spPr>
        <p:txBody>
          <a:bodyPr/>
          <a:lstStyle/>
          <a:p>
            <a:endParaRPr lang="en-US"/>
          </a:p>
        </p:txBody>
      </p:sp>
      <p:sp>
        <p:nvSpPr>
          <p:cNvPr id="41994" name="Line 22"/>
          <p:cNvSpPr>
            <a:spLocks noChangeShapeType="1"/>
          </p:cNvSpPr>
          <p:nvPr/>
        </p:nvSpPr>
        <p:spPr bwMode="auto">
          <a:xfrm flipV="1">
            <a:off x="2347913" y="1898650"/>
            <a:ext cx="0" cy="4073525"/>
          </a:xfrm>
          <a:prstGeom prst="line">
            <a:avLst/>
          </a:prstGeom>
          <a:noFill/>
          <a:ln w="0">
            <a:solidFill>
              <a:srgbClr val="000000"/>
            </a:solidFill>
            <a:round/>
            <a:headEnd/>
            <a:tailEnd/>
          </a:ln>
        </p:spPr>
        <p:txBody>
          <a:bodyPr/>
          <a:lstStyle/>
          <a:p>
            <a:endParaRPr lang="en-US"/>
          </a:p>
        </p:txBody>
      </p:sp>
      <p:sp>
        <p:nvSpPr>
          <p:cNvPr id="41995" name="Line 23"/>
          <p:cNvSpPr>
            <a:spLocks noChangeShapeType="1"/>
          </p:cNvSpPr>
          <p:nvPr/>
        </p:nvSpPr>
        <p:spPr bwMode="auto">
          <a:xfrm flipV="1">
            <a:off x="2765425" y="5921375"/>
            <a:ext cx="0" cy="50800"/>
          </a:xfrm>
          <a:prstGeom prst="line">
            <a:avLst/>
          </a:prstGeom>
          <a:noFill/>
          <a:ln w="0">
            <a:solidFill>
              <a:srgbClr val="000000"/>
            </a:solidFill>
            <a:round/>
            <a:headEnd/>
            <a:tailEnd/>
          </a:ln>
        </p:spPr>
        <p:txBody>
          <a:bodyPr/>
          <a:lstStyle/>
          <a:p>
            <a:endParaRPr lang="en-US"/>
          </a:p>
        </p:txBody>
      </p:sp>
      <p:sp>
        <p:nvSpPr>
          <p:cNvPr id="41996" name="Line 24"/>
          <p:cNvSpPr>
            <a:spLocks noChangeShapeType="1"/>
          </p:cNvSpPr>
          <p:nvPr/>
        </p:nvSpPr>
        <p:spPr bwMode="auto">
          <a:xfrm>
            <a:off x="2765425" y="1898650"/>
            <a:ext cx="0" cy="42863"/>
          </a:xfrm>
          <a:prstGeom prst="line">
            <a:avLst/>
          </a:prstGeom>
          <a:noFill/>
          <a:ln w="0">
            <a:solidFill>
              <a:srgbClr val="000000"/>
            </a:solidFill>
            <a:round/>
            <a:headEnd/>
            <a:tailEnd/>
          </a:ln>
        </p:spPr>
        <p:txBody>
          <a:bodyPr/>
          <a:lstStyle/>
          <a:p>
            <a:endParaRPr lang="en-US"/>
          </a:p>
        </p:txBody>
      </p:sp>
      <p:sp>
        <p:nvSpPr>
          <p:cNvPr id="41997" name="Rectangle 25"/>
          <p:cNvSpPr>
            <a:spLocks noChangeArrowheads="1"/>
          </p:cNvSpPr>
          <p:nvPr/>
        </p:nvSpPr>
        <p:spPr bwMode="auto">
          <a:xfrm>
            <a:off x="2740025"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a:t>
            </a:r>
            <a:endParaRPr lang="en-US"/>
          </a:p>
        </p:txBody>
      </p:sp>
      <p:sp>
        <p:nvSpPr>
          <p:cNvPr id="41998" name="Line 26"/>
          <p:cNvSpPr>
            <a:spLocks noChangeShapeType="1"/>
          </p:cNvSpPr>
          <p:nvPr/>
        </p:nvSpPr>
        <p:spPr bwMode="auto">
          <a:xfrm flipV="1">
            <a:off x="3190875" y="5921375"/>
            <a:ext cx="0" cy="50800"/>
          </a:xfrm>
          <a:prstGeom prst="line">
            <a:avLst/>
          </a:prstGeom>
          <a:noFill/>
          <a:ln w="0">
            <a:solidFill>
              <a:srgbClr val="000000"/>
            </a:solidFill>
            <a:round/>
            <a:headEnd/>
            <a:tailEnd/>
          </a:ln>
        </p:spPr>
        <p:txBody>
          <a:bodyPr/>
          <a:lstStyle/>
          <a:p>
            <a:endParaRPr lang="en-US"/>
          </a:p>
        </p:txBody>
      </p:sp>
      <p:sp>
        <p:nvSpPr>
          <p:cNvPr id="41999" name="Line 27"/>
          <p:cNvSpPr>
            <a:spLocks noChangeShapeType="1"/>
          </p:cNvSpPr>
          <p:nvPr/>
        </p:nvSpPr>
        <p:spPr bwMode="auto">
          <a:xfrm>
            <a:off x="3190875" y="1898650"/>
            <a:ext cx="0" cy="42863"/>
          </a:xfrm>
          <a:prstGeom prst="line">
            <a:avLst/>
          </a:prstGeom>
          <a:noFill/>
          <a:ln w="0">
            <a:solidFill>
              <a:srgbClr val="000000"/>
            </a:solidFill>
            <a:round/>
            <a:headEnd/>
            <a:tailEnd/>
          </a:ln>
        </p:spPr>
        <p:txBody>
          <a:bodyPr/>
          <a:lstStyle/>
          <a:p>
            <a:endParaRPr lang="en-US"/>
          </a:p>
        </p:txBody>
      </p:sp>
      <p:sp>
        <p:nvSpPr>
          <p:cNvPr id="42000" name="Rectangle 28"/>
          <p:cNvSpPr>
            <a:spLocks noChangeArrowheads="1"/>
          </p:cNvSpPr>
          <p:nvPr/>
        </p:nvSpPr>
        <p:spPr bwMode="auto">
          <a:xfrm>
            <a:off x="3165475"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2</a:t>
            </a:r>
            <a:endParaRPr lang="en-US"/>
          </a:p>
        </p:txBody>
      </p:sp>
      <p:sp>
        <p:nvSpPr>
          <p:cNvPr id="42001" name="Line 29"/>
          <p:cNvSpPr>
            <a:spLocks noChangeShapeType="1"/>
          </p:cNvSpPr>
          <p:nvPr/>
        </p:nvSpPr>
        <p:spPr bwMode="auto">
          <a:xfrm flipV="1">
            <a:off x="3617913" y="5921375"/>
            <a:ext cx="0" cy="50800"/>
          </a:xfrm>
          <a:prstGeom prst="line">
            <a:avLst/>
          </a:prstGeom>
          <a:noFill/>
          <a:ln w="0">
            <a:solidFill>
              <a:srgbClr val="000000"/>
            </a:solidFill>
            <a:round/>
            <a:headEnd/>
            <a:tailEnd/>
          </a:ln>
        </p:spPr>
        <p:txBody>
          <a:bodyPr/>
          <a:lstStyle/>
          <a:p>
            <a:endParaRPr lang="en-US"/>
          </a:p>
        </p:txBody>
      </p:sp>
      <p:sp>
        <p:nvSpPr>
          <p:cNvPr id="42002" name="Line 30"/>
          <p:cNvSpPr>
            <a:spLocks noChangeShapeType="1"/>
          </p:cNvSpPr>
          <p:nvPr/>
        </p:nvSpPr>
        <p:spPr bwMode="auto">
          <a:xfrm>
            <a:off x="3617913" y="1898650"/>
            <a:ext cx="0" cy="42863"/>
          </a:xfrm>
          <a:prstGeom prst="line">
            <a:avLst/>
          </a:prstGeom>
          <a:noFill/>
          <a:ln w="0">
            <a:solidFill>
              <a:srgbClr val="000000"/>
            </a:solidFill>
            <a:round/>
            <a:headEnd/>
            <a:tailEnd/>
          </a:ln>
        </p:spPr>
        <p:txBody>
          <a:bodyPr/>
          <a:lstStyle/>
          <a:p>
            <a:endParaRPr lang="en-US"/>
          </a:p>
        </p:txBody>
      </p:sp>
      <p:sp>
        <p:nvSpPr>
          <p:cNvPr id="42003" name="Rectangle 31"/>
          <p:cNvSpPr>
            <a:spLocks noChangeArrowheads="1"/>
          </p:cNvSpPr>
          <p:nvPr/>
        </p:nvSpPr>
        <p:spPr bwMode="auto">
          <a:xfrm>
            <a:off x="3590925"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3</a:t>
            </a:r>
            <a:endParaRPr lang="en-US"/>
          </a:p>
        </p:txBody>
      </p:sp>
      <p:sp>
        <p:nvSpPr>
          <p:cNvPr id="42004" name="Line 32"/>
          <p:cNvSpPr>
            <a:spLocks noChangeShapeType="1"/>
          </p:cNvSpPr>
          <p:nvPr/>
        </p:nvSpPr>
        <p:spPr bwMode="auto">
          <a:xfrm flipV="1">
            <a:off x="4043363" y="5921375"/>
            <a:ext cx="0" cy="50800"/>
          </a:xfrm>
          <a:prstGeom prst="line">
            <a:avLst/>
          </a:prstGeom>
          <a:noFill/>
          <a:ln w="0">
            <a:solidFill>
              <a:srgbClr val="000000"/>
            </a:solidFill>
            <a:round/>
            <a:headEnd/>
            <a:tailEnd/>
          </a:ln>
        </p:spPr>
        <p:txBody>
          <a:bodyPr/>
          <a:lstStyle/>
          <a:p>
            <a:endParaRPr lang="en-US"/>
          </a:p>
        </p:txBody>
      </p:sp>
      <p:sp>
        <p:nvSpPr>
          <p:cNvPr id="42005" name="Line 33"/>
          <p:cNvSpPr>
            <a:spLocks noChangeShapeType="1"/>
          </p:cNvSpPr>
          <p:nvPr/>
        </p:nvSpPr>
        <p:spPr bwMode="auto">
          <a:xfrm>
            <a:off x="4043363" y="1898650"/>
            <a:ext cx="0" cy="42863"/>
          </a:xfrm>
          <a:prstGeom prst="line">
            <a:avLst/>
          </a:prstGeom>
          <a:noFill/>
          <a:ln w="0">
            <a:solidFill>
              <a:srgbClr val="000000"/>
            </a:solidFill>
            <a:round/>
            <a:headEnd/>
            <a:tailEnd/>
          </a:ln>
        </p:spPr>
        <p:txBody>
          <a:bodyPr/>
          <a:lstStyle/>
          <a:p>
            <a:endParaRPr lang="en-US"/>
          </a:p>
        </p:txBody>
      </p:sp>
      <p:sp>
        <p:nvSpPr>
          <p:cNvPr id="42006" name="Rectangle 34"/>
          <p:cNvSpPr>
            <a:spLocks noChangeArrowheads="1"/>
          </p:cNvSpPr>
          <p:nvPr/>
        </p:nvSpPr>
        <p:spPr bwMode="auto">
          <a:xfrm>
            <a:off x="4017963"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4</a:t>
            </a:r>
            <a:endParaRPr lang="en-US"/>
          </a:p>
        </p:txBody>
      </p:sp>
      <p:sp>
        <p:nvSpPr>
          <p:cNvPr id="42007" name="Line 35"/>
          <p:cNvSpPr>
            <a:spLocks noChangeShapeType="1"/>
          </p:cNvSpPr>
          <p:nvPr/>
        </p:nvSpPr>
        <p:spPr bwMode="auto">
          <a:xfrm flipV="1">
            <a:off x="4460875" y="5921375"/>
            <a:ext cx="0" cy="50800"/>
          </a:xfrm>
          <a:prstGeom prst="line">
            <a:avLst/>
          </a:prstGeom>
          <a:noFill/>
          <a:ln w="0">
            <a:solidFill>
              <a:srgbClr val="000000"/>
            </a:solidFill>
            <a:round/>
            <a:headEnd/>
            <a:tailEnd/>
          </a:ln>
        </p:spPr>
        <p:txBody>
          <a:bodyPr/>
          <a:lstStyle/>
          <a:p>
            <a:endParaRPr lang="en-US"/>
          </a:p>
        </p:txBody>
      </p:sp>
      <p:sp>
        <p:nvSpPr>
          <p:cNvPr id="42008" name="Line 36"/>
          <p:cNvSpPr>
            <a:spLocks noChangeShapeType="1"/>
          </p:cNvSpPr>
          <p:nvPr/>
        </p:nvSpPr>
        <p:spPr bwMode="auto">
          <a:xfrm>
            <a:off x="4460875" y="1898650"/>
            <a:ext cx="0" cy="42863"/>
          </a:xfrm>
          <a:prstGeom prst="line">
            <a:avLst/>
          </a:prstGeom>
          <a:noFill/>
          <a:ln w="0">
            <a:solidFill>
              <a:srgbClr val="000000"/>
            </a:solidFill>
            <a:round/>
            <a:headEnd/>
            <a:tailEnd/>
          </a:ln>
        </p:spPr>
        <p:txBody>
          <a:bodyPr/>
          <a:lstStyle/>
          <a:p>
            <a:endParaRPr lang="en-US"/>
          </a:p>
        </p:txBody>
      </p:sp>
      <p:sp>
        <p:nvSpPr>
          <p:cNvPr id="42009" name="Rectangle 37"/>
          <p:cNvSpPr>
            <a:spLocks noChangeArrowheads="1"/>
          </p:cNvSpPr>
          <p:nvPr/>
        </p:nvSpPr>
        <p:spPr bwMode="auto">
          <a:xfrm>
            <a:off x="4433888"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5</a:t>
            </a:r>
            <a:endParaRPr lang="en-US"/>
          </a:p>
        </p:txBody>
      </p:sp>
      <p:sp>
        <p:nvSpPr>
          <p:cNvPr id="42010" name="Line 38"/>
          <p:cNvSpPr>
            <a:spLocks noChangeShapeType="1"/>
          </p:cNvSpPr>
          <p:nvPr/>
        </p:nvSpPr>
        <p:spPr bwMode="auto">
          <a:xfrm flipV="1">
            <a:off x="4886325" y="5921375"/>
            <a:ext cx="0" cy="50800"/>
          </a:xfrm>
          <a:prstGeom prst="line">
            <a:avLst/>
          </a:prstGeom>
          <a:noFill/>
          <a:ln w="0">
            <a:solidFill>
              <a:srgbClr val="000000"/>
            </a:solidFill>
            <a:round/>
            <a:headEnd/>
            <a:tailEnd/>
          </a:ln>
        </p:spPr>
        <p:txBody>
          <a:bodyPr/>
          <a:lstStyle/>
          <a:p>
            <a:endParaRPr lang="en-US"/>
          </a:p>
        </p:txBody>
      </p:sp>
      <p:sp>
        <p:nvSpPr>
          <p:cNvPr id="42011" name="Line 39"/>
          <p:cNvSpPr>
            <a:spLocks noChangeShapeType="1"/>
          </p:cNvSpPr>
          <p:nvPr/>
        </p:nvSpPr>
        <p:spPr bwMode="auto">
          <a:xfrm>
            <a:off x="4886325" y="1898650"/>
            <a:ext cx="0" cy="42863"/>
          </a:xfrm>
          <a:prstGeom prst="line">
            <a:avLst/>
          </a:prstGeom>
          <a:noFill/>
          <a:ln w="0">
            <a:solidFill>
              <a:srgbClr val="000000"/>
            </a:solidFill>
            <a:round/>
            <a:headEnd/>
            <a:tailEnd/>
          </a:ln>
        </p:spPr>
        <p:txBody>
          <a:bodyPr/>
          <a:lstStyle/>
          <a:p>
            <a:endParaRPr lang="en-US"/>
          </a:p>
        </p:txBody>
      </p:sp>
      <p:sp>
        <p:nvSpPr>
          <p:cNvPr id="42012" name="Rectangle 40"/>
          <p:cNvSpPr>
            <a:spLocks noChangeArrowheads="1"/>
          </p:cNvSpPr>
          <p:nvPr/>
        </p:nvSpPr>
        <p:spPr bwMode="auto">
          <a:xfrm>
            <a:off x="4860925"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6</a:t>
            </a:r>
            <a:endParaRPr lang="en-US"/>
          </a:p>
        </p:txBody>
      </p:sp>
      <p:sp>
        <p:nvSpPr>
          <p:cNvPr id="42013" name="Line 41"/>
          <p:cNvSpPr>
            <a:spLocks noChangeShapeType="1"/>
          </p:cNvSpPr>
          <p:nvPr/>
        </p:nvSpPr>
        <p:spPr bwMode="auto">
          <a:xfrm flipV="1">
            <a:off x="5311775" y="5921375"/>
            <a:ext cx="0" cy="50800"/>
          </a:xfrm>
          <a:prstGeom prst="line">
            <a:avLst/>
          </a:prstGeom>
          <a:noFill/>
          <a:ln w="0">
            <a:solidFill>
              <a:srgbClr val="000000"/>
            </a:solidFill>
            <a:round/>
            <a:headEnd/>
            <a:tailEnd/>
          </a:ln>
        </p:spPr>
        <p:txBody>
          <a:bodyPr/>
          <a:lstStyle/>
          <a:p>
            <a:endParaRPr lang="en-US"/>
          </a:p>
        </p:txBody>
      </p:sp>
      <p:sp>
        <p:nvSpPr>
          <p:cNvPr id="42014" name="Line 42"/>
          <p:cNvSpPr>
            <a:spLocks noChangeShapeType="1"/>
          </p:cNvSpPr>
          <p:nvPr/>
        </p:nvSpPr>
        <p:spPr bwMode="auto">
          <a:xfrm>
            <a:off x="5311775" y="1898650"/>
            <a:ext cx="0" cy="42863"/>
          </a:xfrm>
          <a:prstGeom prst="line">
            <a:avLst/>
          </a:prstGeom>
          <a:noFill/>
          <a:ln w="0">
            <a:solidFill>
              <a:srgbClr val="000000"/>
            </a:solidFill>
            <a:round/>
            <a:headEnd/>
            <a:tailEnd/>
          </a:ln>
        </p:spPr>
        <p:txBody>
          <a:bodyPr/>
          <a:lstStyle/>
          <a:p>
            <a:endParaRPr lang="en-US"/>
          </a:p>
        </p:txBody>
      </p:sp>
      <p:sp>
        <p:nvSpPr>
          <p:cNvPr id="42015" name="Rectangle 43"/>
          <p:cNvSpPr>
            <a:spLocks noChangeArrowheads="1"/>
          </p:cNvSpPr>
          <p:nvPr/>
        </p:nvSpPr>
        <p:spPr bwMode="auto">
          <a:xfrm>
            <a:off x="5286375"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7</a:t>
            </a:r>
            <a:endParaRPr lang="en-US"/>
          </a:p>
        </p:txBody>
      </p:sp>
      <p:sp>
        <p:nvSpPr>
          <p:cNvPr id="42016" name="Line 44"/>
          <p:cNvSpPr>
            <a:spLocks noChangeShapeType="1"/>
          </p:cNvSpPr>
          <p:nvPr/>
        </p:nvSpPr>
        <p:spPr bwMode="auto">
          <a:xfrm flipV="1">
            <a:off x="5737225" y="5921375"/>
            <a:ext cx="0" cy="50800"/>
          </a:xfrm>
          <a:prstGeom prst="line">
            <a:avLst/>
          </a:prstGeom>
          <a:noFill/>
          <a:ln w="0">
            <a:solidFill>
              <a:srgbClr val="000000"/>
            </a:solidFill>
            <a:round/>
            <a:headEnd/>
            <a:tailEnd/>
          </a:ln>
        </p:spPr>
        <p:txBody>
          <a:bodyPr/>
          <a:lstStyle/>
          <a:p>
            <a:endParaRPr lang="en-US"/>
          </a:p>
        </p:txBody>
      </p:sp>
      <p:sp>
        <p:nvSpPr>
          <p:cNvPr id="42017" name="Line 45"/>
          <p:cNvSpPr>
            <a:spLocks noChangeShapeType="1"/>
          </p:cNvSpPr>
          <p:nvPr/>
        </p:nvSpPr>
        <p:spPr bwMode="auto">
          <a:xfrm>
            <a:off x="5737225" y="1898650"/>
            <a:ext cx="0" cy="42863"/>
          </a:xfrm>
          <a:prstGeom prst="line">
            <a:avLst/>
          </a:prstGeom>
          <a:noFill/>
          <a:ln w="0">
            <a:solidFill>
              <a:srgbClr val="000000"/>
            </a:solidFill>
            <a:round/>
            <a:headEnd/>
            <a:tailEnd/>
          </a:ln>
        </p:spPr>
        <p:txBody>
          <a:bodyPr/>
          <a:lstStyle/>
          <a:p>
            <a:endParaRPr lang="en-US"/>
          </a:p>
        </p:txBody>
      </p:sp>
      <p:sp>
        <p:nvSpPr>
          <p:cNvPr id="42018" name="Rectangle 46"/>
          <p:cNvSpPr>
            <a:spLocks noChangeArrowheads="1"/>
          </p:cNvSpPr>
          <p:nvPr/>
        </p:nvSpPr>
        <p:spPr bwMode="auto">
          <a:xfrm>
            <a:off x="5711825"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8</a:t>
            </a:r>
            <a:endParaRPr lang="en-US"/>
          </a:p>
        </p:txBody>
      </p:sp>
      <p:sp>
        <p:nvSpPr>
          <p:cNvPr id="42019" name="Line 47"/>
          <p:cNvSpPr>
            <a:spLocks noChangeShapeType="1"/>
          </p:cNvSpPr>
          <p:nvPr/>
        </p:nvSpPr>
        <p:spPr bwMode="auto">
          <a:xfrm flipV="1">
            <a:off x="6154738" y="5921375"/>
            <a:ext cx="0" cy="50800"/>
          </a:xfrm>
          <a:prstGeom prst="line">
            <a:avLst/>
          </a:prstGeom>
          <a:noFill/>
          <a:ln w="0">
            <a:solidFill>
              <a:srgbClr val="000000"/>
            </a:solidFill>
            <a:round/>
            <a:headEnd/>
            <a:tailEnd/>
          </a:ln>
        </p:spPr>
        <p:txBody>
          <a:bodyPr/>
          <a:lstStyle/>
          <a:p>
            <a:endParaRPr lang="en-US"/>
          </a:p>
        </p:txBody>
      </p:sp>
      <p:sp>
        <p:nvSpPr>
          <p:cNvPr id="42020" name="Line 48"/>
          <p:cNvSpPr>
            <a:spLocks noChangeShapeType="1"/>
          </p:cNvSpPr>
          <p:nvPr/>
        </p:nvSpPr>
        <p:spPr bwMode="auto">
          <a:xfrm>
            <a:off x="6154738" y="1898650"/>
            <a:ext cx="0" cy="42863"/>
          </a:xfrm>
          <a:prstGeom prst="line">
            <a:avLst/>
          </a:prstGeom>
          <a:noFill/>
          <a:ln w="0">
            <a:solidFill>
              <a:srgbClr val="000000"/>
            </a:solidFill>
            <a:round/>
            <a:headEnd/>
            <a:tailEnd/>
          </a:ln>
        </p:spPr>
        <p:txBody>
          <a:bodyPr/>
          <a:lstStyle/>
          <a:p>
            <a:endParaRPr lang="en-US"/>
          </a:p>
        </p:txBody>
      </p:sp>
      <p:sp>
        <p:nvSpPr>
          <p:cNvPr id="42021" name="Rectangle 49"/>
          <p:cNvSpPr>
            <a:spLocks noChangeArrowheads="1"/>
          </p:cNvSpPr>
          <p:nvPr/>
        </p:nvSpPr>
        <p:spPr bwMode="auto">
          <a:xfrm>
            <a:off x="6129338" y="5997575"/>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9</a:t>
            </a:r>
            <a:endParaRPr lang="en-US"/>
          </a:p>
        </p:txBody>
      </p:sp>
      <p:sp>
        <p:nvSpPr>
          <p:cNvPr id="42022" name="Line 50"/>
          <p:cNvSpPr>
            <a:spLocks noChangeShapeType="1"/>
          </p:cNvSpPr>
          <p:nvPr/>
        </p:nvSpPr>
        <p:spPr bwMode="auto">
          <a:xfrm flipV="1">
            <a:off x="6580188" y="5921375"/>
            <a:ext cx="0" cy="50800"/>
          </a:xfrm>
          <a:prstGeom prst="line">
            <a:avLst/>
          </a:prstGeom>
          <a:noFill/>
          <a:ln w="0">
            <a:solidFill>
              <a:srgbClr val="000000"/>
            </a:solidFill>
            <a:round/>
            <a:headEnd/>
            <a:tailEnd/>
          </a:ln>
        </p:spPr>
        <p:txBody>
          <a:bodyPr/>
          <a:lstStyle/>
          <a:p>
            <a:endParaRPr lang="en-US"/>
          </a:p>
        </p:txBody>
      </p:sp>
      <p:sp>
        <p:nvSpPr>
          <p:cNvPr id="42023" name="Line 51"/>
          <p:cNvSpPr>
            <a:spLocks noChangeShapeType="1"/>
          </p:cNvSpPr>
          <p:nvPr/>
        </p:nvSpPr>
        <p:spPr bwMode="auto">
          <a:xfrm>
            <a:off x="6580188" y="1898650"/>
            <a:ext cx="0" cy="42863"/>
          </a:xfrm>
          <a:prstGeom prst="line">
            <a:avLst/>
          </a:prstGeom>
          <a:noFill/>
          <a:ln w="0">
            <a:solidFill>
              <a:srgbClr val="000000"/>
            </a:solidFill>
            <a:round/>
            <a:headEnd/>
            <a:tailEnd/>
          </a:ln>
        </p:spPr>
        <p:txBody>
          <a:bodyPr/>
          <a:lstStyle/>
          <a:p>
            <a:endParaRPr lang="en-US"/>
          </a:p>
        </p:txBody>
      </p:sp>
      <p:sp>
        <p:nvSpPr>
          <p:cNvPr id="42024" name="Rectangle 52"/>
          <p:cNvSpPr>
            <a:spLocks noChangeArrowheads="1"/>
          </p:cNvSpPr>
          <p:nvPr/>
        </p:nvSpPr>
        <p:spPr bwMode="auto">
          <a:xfrm>
            <a:off x="6521450" y="5997575"/>
            <a:ext cx="1270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10</a:t>
            </a:r>
            <a:endParaRPr lang="en-US"/>
          </a:p>
        </p:txBody>
      </p:sp>
      <p:sp>
        <p:nvSpPr>
          <p:cNvPr id="42025" name="Line 53"/>
          <p:cNvSpPr>
            <a:spLocks noChangeShapeType="1"/>
          </p:cNvSpPr>
          <p:nvPr/>
        </p:nvSpPr>
        <p:spPr bwMode="auto">
          <a:xfrm flipV="1">
            <a:off x="7005638" y="5921375"/>
            <a:ext cx="0" cy="50800"/>
          </a:xfrm>
          <a:prstGeom prst="line">
            <a:avLst/>
          </a:prstGeom>
          <a:noFill/>
          <a:ln w="0">
            <a:solidFill>
              <a:srgbClr val="000000"/>
            </a:solidFill>
            <a:round/>
            <a:headEnd/>
            <a:tailEnd/>
          </a:ln>
        </p:spPr>
        <p:txBody>
          <a:bodyPr/>
          <a:lstStyle/>
          <a:p>
            <a:endParaRPr lang="en-US"/>
          </a:p>
        </p:txBody>
      </p:sp>
      <p:sp>
        <p:nvSpPr>
          <p:cNvPr id="42026" name="Line 54"/>
          <p:cNvSpPr>
            <a:spLocks noChangeShapeType="1"/>
          </p:cNvSpPr>
          <p:nvPr/>
        </p:nvSpPr>
        <p:spPr bwMode="auto">
          <a:xfrm>
            <a:off x="7005638" y="1898650"/>
            <a:ext cx="0" cy="42863"/>
          </a:xfrm>
          <a:prstGeom prst="line">
            <a:avLst/>
          </a:prstGeom>
          <a:noFill/>
          <a:ln w="0">
            <a:solidFill>
              <a:srgbClr val="000000"/>
            </a:solidFill>
            <a:round/>
            <a:headEnd/>
            <a:tailEnd/>
          </a:ln>
        </p:spPr>
        <p:txBody>
          <a:bodyPr/>
          <a:lstStyle/>
          <a:p>
            <a:endParaRPr lang="en-US"/>
          </a:p>
        </p:txBody>
      </p:sp>
      <p:sp>
        <p:nvSpPr>
          <p:cNvPr id="42027" name="Rectangle 55"/>
          <p:cNvSpPr>
            <a:spLocks noChangeArrowheads="1"/>
          </p:cNvSpPr>
          <p:nvPr/>
        </p:nvSpPr>
        <p:spPr bwMode="auto">
          <a:xfrm>
            <a:off x="6946900" y="5997575"/>
            <a:ext cx="1270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11</a:t>
            </a:r>
            <a:endParaRPr lang="en-US"/>
          </a:p>
        </p:txBody>
      </p:sp>
      <p:sp>
        <p:nvSpPr>
          <p:cNvPr id="42028" name="Line 56"/>
          <p:cNvSpPr>
            <a:spLocks noChangeShapeType="1"/>
          </p:cNvSpPr>
          <p:nvPr/>
        </p:nvSpPr>
        <p:spPr bwMode="auto">
          <a:xfrm flipV="1">
            <a:off x="7431088" y="5921375"/>
            <a:ext cx="0" cy="50800"/>
          </a:xfrm>
          <a:prstGeom prst="line">
            <a:avLst/>
          </a:prstGeom>
          <a:noFill/>
          <a:ln w="0">
            <a:solidFill>
              <a:srgbClr val="000000"/>
            </a:solidFill>
            <a:round/>
            <a:headEnd/>
            <a:tailEnd/>
          </a:ln>
        </p:spPr>
        <p:txBody>
          <a:bodyPr/>
          <a:lstStyle/>
          <a:p>
            <a:endParaRPr lang="en-US"/>
          </a:p>
        </p:txBody>
      </p:sp>
      <p:sp>
        <p:nvSpPr>
          <p:cNvPr id="42029" name="Line 57"/>
          <p:cNvSpPr>
            <a:spLocks noChangeShapeType="1"/>
          </p:cNvSpPr>
          <p:nvPr/>
        </p:nvSpPr>
        <p:spPr bwMode="auto">
          <a:xfrm>
            <a:off x="7431088" y="1898650"/>
            <a:ext cx="0" cy="42863"/>
          </a:xfrm>
          <a:prstGeom prst="line">
            <a:avLst/>
          </a:prstGeom>
          <a:noFill/>
          <a:ln w="0">
            <a:solidFill>
              <a:srgbClr val="000000"/>
            </a:solidFill>
            <a:round/>
            <a:headEnd/>
            <a:tailEnd/>
          </a:ln>
        </p:spPr>
        <p:txBody>
          <a:bodyPr/>
          <a:lstStyle/>
          <a:p>
            <a:endParaRPr lang="en-US"/>
          </a:p>
        </p:txBody>
      </p:sp>
      <p:sp>
        <p:nvSpPr>
          <p:cNvPr id="42030" name="Rectangle 58"/>
          <p:cNvSpPr>
            <a:spLocks noChangeArrowheads="1"/>
          </p:cNvSpPr>
          <p:nvPr/>
        </p:nvSpPr>
        <p:spPr bwMode="auto">
          <a:xfrm>
            <a:off x="7372350" y="5997575"/>
            <a:ext cx="1270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12</a:t>
            </a:r>
            <a:endParaRPr lang="en-US"/>
          </a:p>
        </p:txBody>
      </p:sp>
      <p:sp>
        <p:nvSpPr>
          <p:cNvPr id="42031" name="Line 59"/>
          <p:cNvSpPr>
            <a:spLocks noChangeShapeType="1"/>
          </p:cNvSpPr>
          <p:nvPr/>
        </p:nvSpPr>
        <p:spPr bwMode="auto">
          <a:xfrm>
            <a:off x="2347913" y="5972175"/>
            <a:ext cx="42862" cy="0"/>
          </a:xfrm>
          <a:prstGeom prst="line">
            <a:avLst/>
          </a:prstGeom>
          <a:noFill/>
          <a:ln w="0">
            <a:solidFill>
              <a:srgbClr val="000000"/>
            </a:solidFill>
            <a:round/>
            <a:headEnd/>
            <a:tailEnd/>
          </a:ln>
        </p:spPr>
        <p:txBody>
          <a:bodyPr/>
          <a:lstStyle/>
          <a:p>
            <a:endParaRPr lang="en-US"/>
          </a:p>
        </p:txBody>
      </p:sp>
      <p:sp>
        <p:nvSpPr>
          <p:cNvPr id="42032" name="Line 60"/>
          <p:cNvSpPr>
            <a:spLocks noChangeShapeType="1"/>
          </p:cNvSpPr>
          <p:nvPr/>
        </p:nvSpPr>
        <p:spPr bwMode="auto">
          <a:xfrm flipH="1">
            <a:off x="7380288" y="5972175"/>
            <a:ext cx="50800" cy="0"/>
          </a:xfrm>
          <a:prstGeom prst="line">
            <a:avLst/>
          </a:prstGeom>
          <a:noFill/>
          <a:ln w="0">
            <a:solidFill>
              <a:srgbClr val="000000"/>
            </a:solidFill>
            <a:round/>
            <a:headEnd/>
            <a:tailEnd/>
          </a:ln>
        </p:spPr>
        <p:txBody>
          <a:bodyPr/>
          <a:lstStyle/>
          <a:p>
            <a:endParaRPr lang="en-US"/>
          </a:p>
        </p:txBody>
      </p:sp>
      <p:sp>
        <p:nvSpPr>
          <p:cNvPr id="42033" name="Rectangle 61"/>
          <p:cNvSpPr>
            <a:spLocks noChangeArrowheads="1"/>
          </p:cNvSpPr>
          <p:nvPr/>
        </p:nvSpPr>
        <p:spPr bwMode="auto">
          <a:xfrm>
            <a:off x="2254250" y="5903913"/>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a:t>
            </a:r>
            <a:endParaRPr lang="en-US"/>
          </a:p>
        </p:txBody>
      </p:sp>
      <p:sp>
        <p:nvSpPr>
          <p:cNvPr id="42034" name="Line 62"/>
          <p:cNvSpPr>
            <a:spLocks noChangeShapeType="1"/>
          </p:cNvSpPr>
          <p:nvPr/>
        </p:nvSpPr>
        <p:spPr bwMode="auto">
          <a:xfrm>
            <a:off x="2347913" y="5562600"/>
            <a:ext cx="42862" cy="0"/>
          </a:xfrm>
          <a:prstGeom prst="line">
            <a:avLst/>
          </a:prstGeom>
          <a:noFill/>
          <a:ln w="0">
            <a:solidFill>
              <a:srgbClr val="000000"/>
            </a:solidFill>
            <a:round/>
            <a:headEnd/>
            <a:tailEnd/>
          </a:ln>
        </p:spPr>
        <p:txBody>
          <a:bodyPr/>
          <a:lstStyle/>
          <a:p>
            <a:endParaRPr lang="en-US"/>
          </a:p>
        </p:txBody>
      </p:sp>
      <p:sp>
        <p:nvSpPr>
          <p:cNvPr id="42035" name="Line 63"/>
          <p:cNvSpPr>
            <a:spLocks noChangeShapeType="1"/>
          </p:cNvSpPr>
          <p:nvPr/>
        </p:nvSpPr>
        <p:spPr bwMode="auto">
          <a:xfrm flipH="1">
            <a:off x="7380288" y="5562600"/>
            <a:ext cx="50800" cy="0"/>
          </a:xfrm>
          <a:prstGeom prst="line">
            <a:avLst/>
          </a:prstGeom>
          <a:noFill/>
          <a:ln w="0">
            <a:solidFill>
              <a:srgbClr val="000000"/>
            </a:solidFill>
            <a:round/>
            <a:headEnd/>
            <a:tailEnd/>
          </a:ln>
        </p:spPr>
        <p:txBody>
          <a:bodyPr/>
          <a:lstStyle/>
          <a:p>
            <a:endParaRPr lang="en-US"/>
          </a:p>
        </p:txBody>
      </p:sp>
      <p:sp>
        <p:nvSpPr>
          <p:cNvPr id="42036" name="Rectangle 64"/>
          <p:cNvSpPr>
            <a:spLocks noChangeArrowheads="1"/>
          </p:cNvSpPr>
          <p:nvPr/>
        </p:nvSpPr>
        <p:spPr bwMode="auto">
          <a:xfrm>
            <a:off x="2160588" y="5494338"/>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0.1</a:t>
            </a:r>
            <a:endParaRPr lang="en-US"/>
          </a:p>
        </p:txBody>
      </p:sp>
      <p:sp>
        <p:nvSpPr>
          <p:cNvPr id="42037" name="Line 65"/>
          <p:cNvSpPr>
            <a:spLocks noChangeShapeType="1"/>
          </p:cNvSpPr>
          <p:nvPr/>
        </p:nvSpPr>
        <p:spPr bwMode="auto">
          <a:xfrm>
            <a:off x="2347913" y="5154613"/>
            <a:ext cx="42862" cy="0"/>
          </a:xfrm>
          <a:prstGeom prst="line">
            <a:avLst/>
          </a:prstGeom>
          <a:noFill/>
          <a:ln w="0">
            <a:solidFill>
              <a:srgbClr val="000000"/>
            </a:solidFill>
            <a:round/>
            <a:headEnd/>
            <a:tailEnd/>
          </a:ln>
        </p:spPr>
        <p:txBody>
          <a:bodyPr/>
          <a:lstStyle/>
          <a:p>
            <a:endParaRPr lang="en-US"/>
          </a:p>
        </p:txBody>
      </p:sp>
      <p:sp>
        <p:nvSpPr>
          <p:cNvPr id="42038" name="Line 66"/>
          <p:cNvSpPr>
            <a:spLocks noChangeShapeType="1"/>
          </p:cNvSpPr>
          <p:nvPr/>
        </p:nvSpPr>
        <p:spPr bwMode="auto">
          <a:xfrm flipH="1">
            <a:off x="7380288" y="5154613"/>
            <a:ext cx="50800" cy="0"/>
          </a:xfrm>
          <a:prstGeom prst="line">
            <a:avLst/>
          </a:prstGeom>
          <a:noFill/>
          <a:ln w="0">
            <a:solidFill>
              <a:srgbClr val="000000"/>
            </a:solidFill>
            <a:round/>
            <a:headEnd/>
            <a:tailEnd/>
          </a:ln>
        </p:spPr>
        <p:txBody>
          <a:bodyPr/>
          <a:lstStyle/>
          <a:p>
            <a:endParaRPr lang="en-US"/>
          </a:p>
        </p:txBody>
      </p:sp>
      <p:sp>
        <p:nvSpPr>
          <p:cNvPr id="42039" name="Rectangle 67"/>
          <p:cNvSpPr>
            <a:spLocks noChangeArrowheads="1"/>
          </p:cNvSpPr>
          <p:nvPr/>
        </p:nvSpPr>
        <p:spPr bwMode="auto">
          <a:xfrm>
            <a:off x="2160588" y="5086350"/>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0.2</a:t>
            </a:r>
            <a:endParaRPr lang="en-US"/>
          </a:p>
        </p:txBody>
      </p:sp>
      <p:sp>
        <p:nvSpPr>
          <p:cNvPr id="42040" name="Line 68"/>
          <p:cNvSpPr>
            <a:spLocks noChangeShapeType="1"/>
          </p:cNvSpPr>
          <p:nvPr/>
        </p:nvSpPr>
        <p:spPr bwMode="auto">
          <a:xfrm>
            <a:off x="2347913" y="4745038"/>
            <a:ext cx="42862" cy="0"/>
          </a:xfrm>
          <a:prstGeom prst="line">
            <a:avLst/>
          </a:prstGeom>
          <a:noFill/>
          <a:ln w="0">
            <a:solidFill>
              <a:srgbClr val="000000"/>
            </a:solidFill>
            <a:round/>
            <a:headEnd/>
            <a:tailEnd/>
          </a:ln>
        </p:spPr>
        <p:txBody>
          <a:bodyPr/>
          <a:lstStyle/>
          <a:p>
            <a:endParaRPr lang="en-US"/>
          </a:p>
        </p:txBody>
      </p:sp>
      <p:sp>
        <p:nvSpPr>
          <p:cNvPr id="42041" name="Line 69"/>
          <p:cNvSpPr>
            <a:spLocks noChangeShapeType="1"/>
          </p:cNvSpPr>
          <p:nvPr/>
        </p:nvSpPr>
        <p:spPr bwMode="auto">
          <a:xfrm flipH="1">
            <a:off x="7380288" y="4745038"/>
            <a:ext cx="50800" cy="0"/>
          </a:xfrm>
          <a:prstGeom prst="line">
            <a:avLst/>
          </a:prstGeom>
          <a:noFill/>
          <a:ln w="0">
            <a:solidFill>
              <a:srgbClr val="000000"/>
            </a:solidFill>
            <a:round/>
            <a:headEnd/>
            <a:tailEnd/>
          </a:ln>
        </p:spPr>
        <p:txBody>
          <a:bodyPr/>
          <a:lstStyle/>
          <a:p>
            <a:endParaRPr lang="en-US"/>
          </a:p>
        </p:txBody>
      </p:sp>
      <p:sp>
        <p:nvSpPr>
          <p:cNvPr id="42042" name="Rectangle 70"/>
          <p:cNvSpPr>
            <a:spLocks noChangeArrowheads="1"/>
          </p:cNvSpPr>
          <p:nvPr/>
        </p:nvSpPr>
        <p:spPr bwMode="auto">
          <a:xfrm>
            <a:off x="2160588" y="4676775"/>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0.3</a:t>
            </a:r>
            <a:endParaRPr lang="en-US"/>
          </a:p>
        </p:txBody>
      </p:sp>
      <p:sp>
        <p:nvSpPr>
          <p:cNvPr id="42043" name="Line 71"/>
          <p:cNvSpPr>
            <a:spLocks noChangeShapeType="1"/>
          </p:cNvSpPr>
          <p:nvPr/>
        </p:nvSpPr>
        <p:spPr bwMode="auto">
          <a:xfrm>
            <a:off x="2347913" y="4335463"/>
            <a:ext cx="42862" cy="0"/>
          </a:xfrm>
          <a:prstGeom prst="line">
            <a:avLst/>
          </a:prstGeom>
          <a:noFill/>
          <a:ln w="0">
            <a:solidFill>
              <a:srgbClr val="000000"/>
            </a:solidFill>
            <a:round/>
            <a:headEnd/>
            <a:tailEnd/>
          </a:ln>
        </p:spPr>
        <p:txBody>
          <a:bodyPr/>
          <a:lstStyle/>
          <a:p>
            <a:endParaRPr lang="en-US"/>
          </a:p>
        </p:txBody>
      </p:sp>
      <p:sp>
        <p:nvSpPr>
          <p:cNvPr id="42044" name="Line 72"/>
          <p:cNvSpPr>
            <a:spLocks noChangeShapeType="1"/>
          </p:cNvSpPr>
          <p:nvPr/>
        </p:nvSpPr>
        <p:spPr bwMode="auto">
          <a:xfrm flipH="1">
            <a:off x="7380288" y="4335463"/>
            <a:ext cx="50800" cy="0"/>
          </a:xfrm>
          <a:prstGeom prst="line">
            <a:avLst/>
          </a:prstGeom>
          <a:noFill/>
          <a:ln w="0">
            <a:solidFill>
              <a:srgbClr val="000000"/>
            </a:solidFill>
            <a:round/>
            <a:headEnd/>
            <a:tailEnd/>
          </a:ln>
        </p:spPr>
        <p:txBody>
          <a:bodyPr/>
          <a:lstStyle/>
          <a:p>
            <a:endParaRPr lang="en-US"/>
          </a:p>
        </p:txBody>
      </p:sp>
      <p:sp>
        <p:nvSpPr>
          <p:cNvPr id="42045" name="Rectangle 73"/>
          <p:cNvSpPr>
            <a:spLocks noChangeArrowheads="1"/>
          </p:cNvSpPr>
          <p:nvPr/>
        </p:nvSpPr>
        <p:spPr bwMode="auto">
          <a:xfrm>
            <a:off x="2160588" y="4267200"/>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0.4</a:t>
            </a:r>
            <a:endParaRPr lang="en-US"/>
          </a:p>
        </p:txBody>
      </p:sp>
      <p:sp>
        <p:nvSpPr>
          <p:cNvPr id="42046" name="Line 74"/>
          <p:cNvSpPr>
            <a:spLocks noChangeShapeType="1"/>
          </p:cNvSpPr>
          <p:nvPr/>
        </p:nvSpPr>
        <p:spPr bwMode="auto">
          <a:xfrm>
            <a:off x="2347913" y="3935413"/>
            <a:ext cx="42862" cy="0"/>
          </a:xfrm>
          <a:prstGeom prst="line">
            <a:avLst/>
          </a:prstGeom>
          <a:noFill/>
          <a:ln w="0">
            <a:solidFill>
              <a:srgbClr val="000000"/>
            </a:solidFill>
            <a:round/>
            <a:headEnd/>
            <a:tailEnd/>
          </a:ln>
        </p:spPr>
        <p:txBody>
          <a:bodyPr/>
          <a:lstStyle/>
          <a:p>
            <a:endParaRPr lang="en-US"/>
          </a:p>
        </p:txBody>
      </p:sp>
      <p:sp>
        <p:nvSpPr>
          <p:cNvPr id="42047" name="Line 75"/>
          <p:cNvSpPr>
            <a:spLocks noChangeShapeType="1"/>
          </p:cNvSpPr>
          <p:nvPr/>
        </p:nvSpPr>
        <p:spPr bwMode="auto">
          <a:xfrm flipH="1">
            <a:off x="7380288" y="3935413"/>
            <a:ext cx="50800" cy="0"/>
          </a:xfrm>
          <a:prstGeom prst="line">
            <a:avLst/>
          </a:prstGeom>
          <a:noFill/>
          <a:ln w="0">
            <a:solidFill>
              <a:srgbClr val="000000"/>
            </a:solidFill>
            <a:round/>
            <a:headEnd/>
            <a:tailEnd/>
          </a:ln>
        </p:spPr>
        <p:txBody>
          <a:bodyPr/>
          <a:lstStyle/>
          <a:p>
            <a:endParaRPr lang="en-US"/>
          </a:p>
        </p:txBody>
      </p:sp>
      <p:sp>
        <p:nvSpPr>
          <p:cNvPr id="42048" name="Rectangle 76"/>
          <p:cNvSpPr>
            <a:spLocks noChangeArrowheads="1"/>
          </p:cNvSpPr>
          <p:nvPr/>
        </p:nvSpPr>
        <p:spPr bwMode="auto">
          <a:xfrm>
            <a:off x="2160588" y="3867150"/>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0.5</a:t>
            </a:r>
            <a:endParaRPr lang="en-US"/>
          </a:p>
        </p:txBody>
      </p:sp>
      <p:sp>
        <p:nvSpPr>
          <p:cNvPr id="42049" name="Line 77"/>
          <p:cNvSpPr>
            <a:spLocks noChangeShapeType="1"/>
          </p:cNvSpPr>
          <p:nvPr/>
        </p:nvSpPr>
        <p:spPr bwMode="auto">
          <a:xfrm>
            <a:off x="2347913" y="3525838"/>
            <a:ext cx="42862" cy="0"/>
          </a:xfrm>
          <a:prstGeom prst="line">
            <a:avLst/>
          </a:prstGeom>
          <a:noFill/>
          <a:ln w="0">
            <a:solidFill>
              <a:srgbClr val="000000"/>
            </a:solidFill>
            <a:round/>
            <a:headEnd/>
            <a:tailEnd/>
          </a:ln>
        </p:spPr>
        <p:txBody>
          <a:bodyPr/>
          <a:lstStyle/>
          <a:p>
            <a:endParaRPr lang="en-US"/>
          </a:p>
        </p:txBody>
      </p:sp>
      <p:sp>
        <p:nvSpPr>
          <p:cNvPr id="42050" name="Line 78"/>
          <p:cNvSpPr>
            <a:spLocks noChangeShapeType="1"/>
          </p:cNvSpPr>
          <p:nvPr/>
        </p:nvSpPr>
        <p:spPr bwMode="auto">
          <a:xfrm flipH="1">
            <a:off x="7380288" y="3525838"/>
            <a:ext cx="50800" cy="0"/>
          </a:xfrm>
          <a:prstGeom prst="line">
            <a:avLst/>
          </a:prstGeom>
          <a:noFill/>
          <a:ln w="0">
            <a:solidFill>
              <a:srgbClr val="000000"/>
            </a:solidFill>
            <a:round/>
            <a:headEnd/>
            <a:tailEnd/>
          </a:ln>
        </p:spPr>
        <p:txBody>
          <a:bodyPr/>
          <a:lstStyle/>
          <a:p>
            <a:endParaRPr lang="en-US"/>
          </a:p>
        </p:txBody>
      </p:sp>
      <p:sp>
        <p:nvSpPr>
          <p:cNvPr id="42051" name="Rectangle 79"/>
          <p:cNvSpPr>
            <a:spLocks noChangeArrowheads="1"/>
          </p:cNvSpPr>
          <p:nvPr/>
        </p:nvSpPr>
        <p:spPr bwMode="auto">
          <a:xfrm>
            <a:off x="2160588" y="3459163"/>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0.6</a:t>
            </a:r>
            <a:endParaRPr lang="en-US"/>
          </a:p>
        </p:txBody>
      </p:sp>
      <p:sp>
        <p:nvSpPr>
          <p:cNvPr id="42052" name="Line 80"/>
          <p:cNvSpPr>
            <a:spLocks noChangeShapeType="1"/>
          </p:cNvSpPr>
          <p:nvPr/>
        </p:nvSpPr>
        <p:spPr bwMode="auto">
          <a:xfrm>
            <a:off x="2347913" y="3117850"/>
            <a:ext cx="42862" cy="0"/>
          </a:xfrm>
          <a:prstGeom prst="line">
            <a:avLst/>
          </a:prstGeom>
          <a:noFill/>
          <a:ln w="0">
            <a:solidFill>
              <a:srgbClr val="000000"/>
            </a:solidFill>
            <a:round/>
            <a:headEnd/>
            <a:tailEnd/>
          </a:ln>
        </p:spPr>
        <p:txBody>
          <a:bodyPr/>
          <a:lstStyle/>
          <a:p>
            <a:endParaRPr lang="en-US"/>
          </a:p>
        </p:txBody>
      </p:sp>
      <p:sp>
        <p:nvSpPr>
          <p:cNvPr id="42053" name="Line 81"/>
          <p:cNvSpPr>
            <a:spLocks noChangeShapeType="1"/>
          </p:cNvSpPr>
          <p:nvPr/>
        </p:nvSpPr>
        <p:spPr bwMode="auto">
          <a:xfrm flipH="1">
            <a:off x="7380288" y="3117850"/>
            <a:ext cx="50800" cy="0"/>
          </a:xfrm>
          <a:prstGeom prst="line">
            <a:avLst/>
          </a:prstGeom>
          <a:noFill/>
          <a:ln w="0">
            <a:solidFill>
              <a:srgbClr val="000000"/>
            </a:solidFill>
            <a:round/>
            <a:headEnd/>
            <a:tailEnd/>
          </a:ln>
        </p:spPr>
        <p:txBody>
          <a:bodyPr/>
          <a:lstStyle/>
          <a:p>
            <a:endParaRPr lang="en-US"/>
          </a:p>
        </p:txBody>
      </p:sp>
      <p:sp>
        <p:nvSpPr>
          <p:cNvPr id="42054" name="Rectangle 82"/>
          <p:cNvSpPr>
            <a:spLocks noChangeArrowheads="1"/>
          </p:cNvSpPr>
          <p:nvPr/>
        </p:nvSpPr>
        <p:spPr bwMode="auto">
          <a:xfrm>
            <a:off x="2160588" y="3049588"/>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0.7</a:t>
            </a:r>
            <a:endParaRPr lang="en-US"/>
          </a:p>
        </p:txBody>
      </p:sp>
      <p:sp>
        <p:nvSpPr>
          <p:cNvPr id="42055" name="Line 83"/>
          <p:cNvSpPr>
            <a:spLocks noChangeShapeType="1"/>
          </p:cNvSpPr>
          <p:nvPr/>
        </p:nvSpPr>
        <p:spPr bwMode="auto">
          <a:xfrm>
            <a:off x="2347913" y="2708275"/>
            <a:ext cx="42862" cy="0"/>
          </a:xfrm>
          <a:prstGeom prst="line">
            <a:avLst/>
          </a:prstGeom>
          <a:noFill/>
          <a:ln w="0">
            <a:solidFill>
              <a:srgbClr val="000000"/>
            </a:solidFill>
            <a:round/>
            <a:headEnd/>
            <a:tailEnd/>
          </a:ln>
        </p:spPr>
        <p:txBody>
          <a:bodyPr/>
          <a:lstStyle/>
          <a:p>
            <a:endParaRPr lang="en-US"/>
          </a:p>
        </p:txBody>
      </p:sp>
      <p:sp>
        <p:nvSpPr>
          <p:cNvPr id="42056" name="Line 84"/>
          <p:cNvSpPr>
            <a:spLocks noChangeShapeType="1"/>
          </p:cNvSpPr>
          <p:nvPr/>
        </p:nvSpPr>
        <p:spPr bwMode="auto">
          <a:xfrm flipH="1">
            <a:off x="7380288" y="2708275"/>
            <a:ext cx="50800" cy="0"/>
          </a:xfrm>
          <a:prstGeom prst="line">
            <a:avLst/>
          </a:prstGeom>
          <a:noFill/>
          <a:ln w="0">
            <a:solidFill>
              <a:srgbClr val="000000"/>
            </a:solidFill>
            <a:round/>
            <a:headEnd/>
            <a:tailEnd/>
          </a:ln>
        </p:spPr>
        <p:txBody>
          <a:bodyPr/>
          <a:lstStyle/>
          <a:p>
            <a:endParaRPr lang="en-US"/>
          </a:p>
        </p:txBody>
      </p:sp>
      <p:sp>
        <p:nvSpPr>
          <p:cNvPr id="42057" name="Rectangle 85"/>
          <p:cNvSpPr>
            <a:spLocks noChangeArrowheads="1"/>
          </p:cNvSpPr>
          <p:nvPr/>
        </p:nvSpPr>
        <p:spPr bwMode="auto">
          <a:xfrm>
            <a:off x="2160588" y="2640013"/>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0.8</a:t>
            </a:r>
            <a:endParaRPr lang="en-US"/>
          </a:p>
        </p:txBody>
      </p:sp>
      <p:sp>
        <p:nvSpPr>
          <p:cNvPr id="42058" name="Line 86"/>
          <p:cNvSpPr>
            <a:spLocks noChangeShapeType="1"/>
          </p:cNvSpPr>
          <p:nvPr/>
        </p:nvSpPr>
        <p:spPr bwMode="auto">
          <a:xfrm>
            <a:off x="2347913" y="2298700"/>
            <a:ext cx="42862" cy="0"/>
          </a:xfrm>
          <a:prstGeom prst="line">
            <a:avLst/>
          </a:prstGeom>
          <a:noFill/>
          <a:ln w="0">
            <a:solidFill>
              <a:srgbClr val="000000"/>
            </a:solidFill>
            <a:round/>
            <a:headEnd/>
            <a:tailEnd/>
          </a:ln>
        </p:spPr>
        <p:txBody>
          <a:bodyPr/>
          <a:lstStyle/>
          <a:p>
            <a:endParaRPr lang="en-US"/>
          </a:p>
        </p:txBody>
      </p:sp>
      <p:sp>
        <p:nvSpPr>
          <p:cNvPr id="42059" name="Line 87"/>
          <p:cNvSpPr>
            <a:spLocks noChangeShapeType="1"/>
          </p:cNvSpPr>
          <p:nvPr/>
        </p:nvSpPr>
        <p:spPr bwMode="auto">
          <a:xfrm flipH="1">
            <a:off x="7380288" y="2298700"/>
            <a:ext cx="50800" cy="0"/>
          </a:xfrm>
          <a:prstGeom prst="line">
            <a:avLst/>
          </a:prstGeom>
          <a:noFill/>
          <a:ln w="0">
            <a:solidFill>
              <a:srgbClr val="000000"/>
            </a:solidFill>
            <a:round/>
            <a:headEnd/>
            <a:tailEnd/>
          </a:ln>
        </p:spPr>
        <p:txBody>
          <a:bodyPr/>
          <a:lstStyle/>
          <a:p>
            <a:endParaRPr lang="en-US"/>
          </a:p>
        </p:txBody>
      </p:sp>
      <p:sp>
        <p:nvSpPr>
          <p:cNvPr id="42060" name="Rectangle 88"/>
          <p:cNvSpPr>
            <a:spLocks noChangeArrowheads="1"/>
          </p:cNvSpPr>
          <p:nvPr/>
        </p:nvSpPr>
        <p:spPr bwMode="auto">
          <a:xfrm>
            <a:off x="2160588" y="2232025"/>
            <a:ext cx="15875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0.9</a:t>
            </a:r>
            <a:endParaRPr lang="en-US"/>
          </a:p>
        </p:txBody>
      </p:sp>
      <p:sp>
        <p:nvSpPr>
          <p:cNvPr id="42061" name="Line 89"/>
          <p:cNvSpPr>
            <a:spLocks noChangeShapeType="1"/>
          </p:cNvSpPr>
          <p:nvPr/>
        </p:nvSpPr>
        <p:spPr bwMode="auto">
          <a:xfrm>
            <a:off x="2347913" y="1898650"/>
            <a:ext cx="42862" cy="0"/>
          </a:xfrm>
          <a:prstGeom prst="line">
            <a:avLst/>
          </a:prstGeom>
          <a:noFill/>
          <a:ln w="0">
            <a:solidFill>
              <a:srgbClr val="000000"/>
            </a:solidFill>
            <a:round/>
            <a:headEnd/>
            <a:tailEnd/>
          </a:ln>
        </p:spPr>
        <p:txBody>
          <a:bodyPr/>
          <a:lstStyle/>
          <a:p>
            <a:endParaRPr lang="en-US"/>
          </a:p>
        </p:txBody>
      </p:sp>
      <p:sp>
        <p:nvSpPr>
          <p:cNvPr id="42062" name="Line 90"/>
          <p:cNvSpPr>
            <a:spLocks noChangeShapeType="1"/>
          </p:cNvSpPr>
          <p:nvPr/>
        </p:nvSpPr>
        <p:spPr bwMode="auto">
          <a:xfrm flipH="1">
            <a:off x="7380288" y="1898650"/>
            <a:ext cx="50800" cy="0"/>
          </a:xfrm>
          <a:prstGeom prst="line">
            <a:avLst/>
          </a:prstGeom>
          <a:noFill/>
          <a:ln w="0">
            <a:solidFill>
              <a:srgbClr val="000000"/>
            </a:solidFill>
            <a:round/>
            <a:headEnd/>
            <a:tailEnd/>
          </a:ln>
        </p:spPr>
        <p:txBody>
          <a:bodyPr/>
          <a:lstStyle/>
          <a:p>
            <a:endParaRPr lang="en-US"/>
          </a:p>
        </p:txBody>
      </p:sp>
      <p:sp>
        <p:nvSpPr>
          <p:cNvPr id="42063" name="Rectangle 91"/>
          <p:cNvSpPr>
            <a:spLocks noChangeArrowheads="1"/>
          </p:cNvSpPr>
          <p:nvPr/>
        </p:nvSpPr>
        <p:spPr bwMode="auto">
          <a:xfrm>
            <a:off x="2254250" y="1830388"/>
            <a:ext cx="635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1</a:t>
            </a:r>
            <a:endParaRPr lang="en-US"/>
          </a:p>
        </p:txBody>
      </p:sp>
      <p:sp>
        <p:nvSpPr>
          <p:cNvPr id="42064" name="Line 92"/>
          <p:cNvSpPr>
            <a:spLocks noChangeShapeType="1"/>
          </p:cNvSpPr>
          <p:nvPr/>
        </p:nvSpPr>
        <p:spPr bwMode="auto">
          <a:xfrm>
            <a:off x="2347913" y="1898650"/>
            <a:ext cx="5083175" cy="0"/>
          </a:xfrm>
          <a:prstGeom prst="line">
            <a:avLst/>
          </a:prstGeom>
          <a:noFill/>
          <a:ln w="0">
            <a:solidFill>
              <a:srgbClr val="000000"/>
            </a:solidFill>
            <a:round/>
            <a:headEnd/>
            <a:tailEnd/>
          </a:ln>
        </p:spPr>
        <p:txBody>
          <a:bodyPr/>
          <a:lstStyle/>
          <a:p>
            <a:endParaRPr lang="en-US"/>
          </a:p>
        </p:txBody>
      </p:sp>
      <p:sp>
        <p:nvSpPr>
          <p:cNvPr id="42065" name="Freeform 93"/>
          <p:cNvSpPr>
            <a:spLocks/>
          </p:cNvSpPr>
          <p:nvPr/>
        </p:nvSpPr>
        <p:spPr bwMode="auto">
          <a:xfrm>
            <a:off x="2347913" y="1898650"/>
            <a:ext cx="5083175" cy="4073525"/>
          </a:xfrm>
          <a:custGeom>
            <a:avLst/>
            <a:gdLst>
              <a:gd name="T0" fmla="*/ 0 w 597"/>
              <a:gd name="T1" fmla="*/ 478 h 478"/>
              <a:gd name="T2" fmla="*/ 597 w 597"/>
              <a:gd name="T3" fmla="*/ 478 h 478"/>
              <a:gd name="T4" fmla="*/ 597 w 597"/>
              <a:gd name="T5" fmla="*/ 0 h 478"/>
              <a:gd name="T6" fmla="*/ 0 60000 65536"/>
              <a:gd name="T7" fmla="*/ 0 60000 65536"/>
              <a:gd name="T8" fmla="*/ 0 60000 65536"/>
              <a:gd name="T9" fmla="*/ 0 w 597"/>
              <a:gd name="T10" fmla="*/ 0 h 478"/>
              <a:gd name="T11" fmla="*/ 597 w 597"/>
              <a:gd name="T12" fmla="*/ 478 h 478"/>
            </a:gdLst>
            <a:ahLst/>
            <a:cxnLst>
              <a:cxn ang="T6">
                <a:pos x="T0" y="T1"/>
              </a:cxn>
              <a:cxn ang="T7">
                <a:pos x="T2" y="T3"/>
              </a:cxn>
              <a:cxn ang="T8">
                <a:pos x="T4" y="T5"/>
              </a:cxn>
            </a:cxnLst>
            <a:rect l="T9" t="T10" r="T11" b="T12"/>
            <a:pathLst>
              <a:path w="597" h="478">
                <a:moveTo>
                  <a:pt x="0" y="478"/>
                </a:moveTo>
                <a:lnTo>
                  <a:pt x="597" y="478"/>
                </a:lnTo>
                <a:lnTo>
                  <a:pt x="597" y="0"/>
                </a:lnTo>
              </a:path>
            </a:pathLst>
          </a:custGeom>
          <a:noFill/>
          <a:ln w="0">
            <a:solidFill>
              <a:srgbClr val="000000"/>
            </a:solidFill>
            <a:prstDash val="solid"/>
            <a:round/>
            <a:headEnd/>
            <a:tailEnd/>
          </a:ln>
        </p:spPr>
        <p:txBody>
          <a:bodyPr/>
          <a:lstStyle/>
          <a:p>
            <a:endParaRPr lang="en-US"/>
          </a:p>
        </p:txBody>
      </p:sp>
      <p:sp>
        <p:nvSpPr>
          <p:cNvPr id="42066" name="Line 94"/>
          <p:cNvSpPr>
            <a:spLocks noChangeShapeType="1"/>
          </p:cNvSpPr>
          <p:nvPr/>
        </p:nvSpPr>
        <p:spPr bwMode="auto">
          <a:xfrm flipV="1">
            <a:off x="2347913" y="1898650"/>
            <a:ext cx="0" cy="4073525"/>
          </a:xfrm>
          <a:prstGeom prst="line">
            <a:avLst/>
          </a:prstGeom>
          <a:noFill/>
          <a:ln w="0">
            <a:solidFill>
              <a:srgbClr val="000000"/>
            </a:solidFill>
            <a:round/>
            <a:headEnd/>
            <a:tailEnd/>
          </a:ln>
        </p:spPr>
        <p:txBody>
          <a:bodyPr/>
          <a:lstStyle/>
          <a:p>
            <a:endParaRPr lang="en-US"/>
          </a:p>
        </p:txBody>
      </p:sp>
      <p:sp>
        <p:nvSpPr>
          <p:cNvPr id="42067" name="Freeform 95"/>
          <p:cNvSpPr>
            <a:spLocks/>
          </p:cNvSpPr>
          <p:nvPr/>
        </p:nvSpPr>
        <p:spPr bwMode="auto">
          <a:xfrm>
            <a:off x="2765425" y="3835400"/>
            <a:ext cx="4665663" cy="1593850"/>
          </a:xfrm>
          <a:custGeom>
            <a:avLst/>
            <a:gdLst>
              <a:gd name="T0" fmla="*/ 0 w 2939"/>
              <a:gd name="T1" fmla="*/ 579 h 1004"/>
              <a:gd name="T2" fmla="*/ 268 w 2939"/>
              <a:gd name="T3" fmla="*/ 0 h 1004"/>
              <a:gd name="T4" fmla="*/ 537 w 2939"/>
              <a:gd name="T5" fmla="*/ 397 h 1004"/>
              <a:gd name="T6" fmla="*/ 805 w 2939"/>
              <a:gd name="T7" fmla="*/ 1004 h 1004"/>
              <a:gd name="T8" fmla="*/ 1068 w 2939"/>
              <a:gd name="T9" fmla="*/ 429 h 1004"/>
              <a:gd name="T10" fmla="*/ 1336 w 2939"/>
              <a:gd name="T11" fmla="*/ 757 h 1004"/>
              <a:gd name="T12" fmla="*/ 1604 w 2939"/>
              <a:gd name="T13" fmla="*/ 515 h 1004"/>
              <a:gd name="T14" fmla="*/ 1872 w 2939"/>
              <a:gd name="T15" fmla="*/ 816 h 1004"/>
              <a:gd name="T16" fmla="*/ 2135 w 2939"/>
              <a:gd name="T17" fmla="*/ 993 h 1004"/>
              <a:gd name="T18" fmla="*/ 2403 w 2939"/>
              <a:gd name="T19" fmla="*/ 912 h 1004"/>
              <a:gd name="T20" fmla="*/ 2671 w 2939"/>
              <a:gd name="T21" fmla="*/ 671 h 1004"/>
              <a:gd name="T22" fmla="*/ 2939 w 2939"/>
              <a:gd name="T23" fmla="*/ 171 h 10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9"/>
              <a:gd name="T37" fmla="*/ 0 h 1004"/>
              <a:gd name="T38" fmla="*/ 2939 w 2939"/>
              <a:gd name="T39" fmla="*/ 1004 h 10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9" h="1004">
                <a:moveTo>
                  <a:pt x="0" y="579"/>
                </a:moveTo>
                <a:lnTo>
                  <a:pt x="268" y="0"/>
                </a:lnTo>
                <a:lnTo>
                  <a:pt x="537" y="397"/>
                </a:lnTo>
                <a:lnTo>
                  <a:pt x="805" y="1004"/>
                </a:lnTo>
                <a:lnTo>
                  <a:pt x="1068" y="429"/>
                </a:lnTo>
                <a:lnTo>
                  <a:pt x="1336" y="757"/>
                </a:lnTo>
                <a:lnTo>
                  <a:pt x="1604" y="515"/>
                </a:lnTo>
                <a:lnTo>
                  <a:pt x="1872" y="816"/>
                </a:lnTo>
                <a:lnTo>
                  <a:pt x="2135" y="993"/>
                </a:lnTo>
                <a:lnTo>
                  <a:pt x="2403" y="912"/>
                </a:lnTo>
                <a:lnTo>
                  <a:pt x="2671" y="671"/>
                </a:lnTo>
                <a:lnTo>
                  <a:pt x="2939" y="171"/>
                </a:lnTo>
              </a:path>
            </a:pathLst>
          </a:custGeom>
          <a:noFill/>
          <a:ln w="0">
            <a:solidFill>
              <a:srgbClr val="0000FF"/>
            </a:solidFill>
            <a:prstDash val="solid"/>
            <a:round/>
            <a:headEnd/>
            <a:tailEnd/>
          </a:ln>
        </p:spPr>
        <p:txBody>
          <a:bodyPr/>
          <a:lstStyle/>
          <a:p>
            <a:endParaRPr lang="en-US"/>
          </a:p>
        </p:txBody>
      </p:sp>
      <p:sp>
        <p:nvSpPr>
          <p:cNvPr id="42068" name="Freeform 96"/>
          <p:cNvSpPr>
            <a:spLocks/>
          </p:cNvSpPr>
          <p:nvPr/>
        </p:nvSpPr>
        <p:spPr bwMode="auto">
          <a:xfrm>
            <a:off x="2765425" y="4295775"/>
            <a:ext cx="4665663" cy="561975"/>
          </a:xfrm>
          <a:custGeom>
            <a:avLst/>
            <a:gdLst>
              <a:gd name="T0" fmla="*/ 0 w 2939"/>
              <a:gd name="T1" fmla="*/ 289 h 354"/>
              <a:gd name="T2" fmla="*/ 268 w 2939"/>
              <a:gd name="T3" fmla="*/ 0 h 354"/>
              <a:gd name="T4" fmla="*/ 537 w 2939"/>
              <a:gd name="T5" fmla="*/ 37 h 354"/>
              <a:gd name="T6" fmla="*/ 805 w 2939"/>
              <a:gd name="T7" fmla="*/ 204 h 354"/>
              <a:gd name="T8" fmla="*/ 1068 w 2939"/>
              <a:gd name="T9" fmla="*/ 193 h 354"/>
              <a:gd name="T10" fmla="*/ 1336 w 2939"/>
              <a:gd name="T11" fmla="*/ 236 h 354"/>
              <a:gd name="T12" fmla="*/ 1604 w 2939"/>
              <a:gd name="T13" fmla="*/ 236 h 354"/>
              <a:gd name="T14" fmla="*/ 1872 w 2939"/>
              <a:gd name="T15" fmla="*/ 273 h 354"/>
              <a:gd name="T16" fmla="*/ 2135 w 2939"/>
              <a:gd name="T17" fmla="*/ 322 h 354"/>
              <a:gd name="T18" fmla="*/ 2403 w 2939"/>
              <a:gd name="T19" fmla="*/ 348 h 354"/>
              <a:gd name="T20" fmla="*/ 2671 w 2939"/>
              <a:gd name="T21" fmla="*/ 354 h 354"/>
              <a:gd name="T22" fmla="*/ 2939 w 2939"/>
              <a:gd name="T23" fmla="*/ 311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39"/>
              <a:gd name="T37" fmla="*/ 0 h 354"/>
              <a:gd name="T38" fmla="*/ 2939 w 2939"/>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39" h="354">
                <a:moveTo>
                  <a:pt x="0" y="289"/>
                </a:moveTo>
                <a:lnTo>
                  <a:pt x="268" y="0"/>
                </a:lnTo>
                <a:lnTo>
                  <a:pt x="537" y="37"/>
                </a:lnTo>
                <a:lnTo>
                  <a:pt x="805" y="204"/>
                </a:lnTo>
                <a:lnTo>
                  <a:pt x="1068" y="193"/>
                </a:lnTo>
                <a:lnTo>
                  <a:pt x="1336" y="236"/>
                </a:lnTo>
                <a:lnTo>
                  <a:pt x="1604" y="236"/>
                </a:lnTo>
                <a:lnTo>
                  <a:pt x="1872" y="273"/>
                </a:lnTo>
                <a:lnTo>
                  <a:pt x="2135" y="322"/>
                </a:lnTo>
                <a:lnTo>
                  <a:pt x="2403" y="348"/>
                </a:lnTo>
                <a:lnTo>
                  <a:pt x="2671" y="354"/>
                </a:lnTo>
                <a:lnTo>
                  <a:pt x="2939" y="311"/>
                </a:lnTo>
              </a:path>
            </a:pathLst>
          </a:custGeom>
          <a:noFill/>
          <a:ln w="0">
            <a:solidFill>
              <a:srgbClr val="FF0000"/>
            </a:solidFill>
            <a:prstDash val="solid"/>
            <a:round/>
            <a:headEnd/>
            <a:tailEnd/>
          </a:ln>
        </p:spPr>
        <p:txBody>
          <a:bodyPr/>
          <a:lstStyle/>
          <a:p>
            <a:endParaRPr lang="en-US"/>
          </a:p>
        </p:txBody>
      </p:sp>
      <p:sp>
        <p:nvSpPr>
          <p:cNvPr id="42069" name="Line 97"/>
          <p:cNvSpPr>
            <a:spLocks noChangeShapeType="1"/>
          </p:cNvSpPr>
          <p:nvPr/>
        </p:nvSpPr>
        <p:spPr bwMode="auto">
          <a:xfrm>
            <a:off x="2347913" y="4754563"/>
            <a:ext cx="5083175" cy="0"/>
          </a:xfrm>
          <a:prstGeom prst="line">
            <a:avLst/>
          </a:prstGeom>
          <a:noFill/>
          <a:ln w="0">
            <a:solidFill>
              <a:srgbClr val="0000FF"/>
            </a:solidFill>
            <a:round/>
            <a:headEnd/>
            <a:tailEnd/>
          </a:ln>
        </p:spPr>
        <p:txBody>
          <a:bodyPr/>
          <a:lstStyle/>
          <a:p>
            <a:endParaRPr lang="en-US"/>
          </a:p>
        </p:txBody>
      </p:sp>
      <p:sp>
        <p:nvSpPr>
          <p:cNvPr id="42070" name="Rectangle 98"/>
          <p:cNvSpPr>
            <a:spLocks noChangeArrowheads="1"/>
          </p:cNvSpPr>
          <p:nvPr/>
        </p:nvSpPr>
        <p:spPr bwMode="auto">
          <a:xfrm>
            <a:off x="4767263" y="6142038"/>
            <a:ext cx="215900"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Visit</a:t>
            </a:r>
            <a:endParaRPr lang="en-US"/>
          </a:p>
        </p:txBody>
      </p:sp>
      <p:sp>
        <p:nvSpPr>
          <p:cNvPr id="42071" name="Rectangle 99"/>
          <p:cNvSpPr>
            <a:spLocks noChangeArrowheads="1"/>
          </p:cNvSpPr>
          <p:nvPr/>
        </p:nvSpPr>
        <p:spPr bwMode="auto">
          <a:xfrm rot="-5400000">
            <a:off x="1227932" y="3853656"/>
            <a:ext cx="1608138" cy="136525"/>
          </a:xfrm>
          <a:prstGeom prst="rect">
            <a:avLst/>
          </a:prstGeom>
          <a:noFill/>
          <a:ln w="9525">
            <a:noFill/>
            <a:miter lim="800000"/>
            <a:headEnd/>
            <a:tailEnd/>
          </a:ln>
        </p:spPr>
        <p:txBody>
          <a:bodyPr wrap="none" lIns="0" tIns="0" rIns="0" bIns="0">
            <a:spAutoFit/>
          </a:bodyPr>
          <a:lstStyle/>
          <a:p>
            <a:r>
              <a:rPr lang="en-US" sz="900">
                <a:solidFill>
                  <a:srgbClr val="000000"/>
                </a:solidFill>
                <a:latin typeface="Helvetica" pitchFamily="34" charset="0"/>
              </a:rPr>
              <a:t>Percent Disagreement (P=0.48)</a:t>
            </a:r>
            <a:endParaRPr lang="en-US"/>
          </a:p>
        </p:txBody>
      </p:sp>
    </p:spTree>
    <p:extLst>
      <p:ext uri="{BB962C8B-B14F-4D97-AF65-F5344CB8AC3E}">
        <p14:creationId xmlns:p14="http://schemas.microsoft.com/office/powerpoint/2010/main" val="117035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noChangeArrowheads="1"/>
          </p:cNvPicPr>
          <p:nvPr/>
        </p:nvPicPr>
        <p:blipFill>
          <a:blip r:embed="rId2"/>
          <a:srcRect/>
          <a:stretch>
            <a:fillRect/>
          </a:stretch>
        </p:blipFill>
        <p:spPr bwMode="auto">
          <a:xfrm>
            <a:off x="1314450" y="1279525"/>
            <a:ext cx="5981700" cy="5032375"/>
          </a:xfrm>
          <a:prstGeom prst="rect">
            <a:avLst/>
          </a:prstGeom>
          <a:noFill/>
          <a:ln w="9525">
            <a:noFill/>
            <a:miter lim="800000"/>
            <a:headEnd/>
            <a:tailEnd/>
          </a:ln>
        </p:spPr>
      </p:pic>
      <p:sp>
        <p:nvSpPr>
          <p:cNvPr id="43010" name="Rectangle 5"/>
          <p:cNvSpPr>
            <a:spLocks noGrp="1" noChangeArrowheads="1"/>
          </p:cNvSpPr>
          <p:nvPr>
            <p:ph type="title"/>
          </p:nvPr>
        </p:nvSpPr>
        <p:spPr/>
        <p:txBody>
          <a:bodyPr>
            <a:normAutofit/>
          </a:bodyPr>
          <a:lstStyle/>
          <a:p>
            <a:r>
              <a:rPr lang="en-US" sz="2400" dirty="0" smtClean="0"/>
              <a:t>Agreement for Date of Progression Windows</a:t>
            </a:r>
          </a:p>
        </p:txBody>
      </p:sp>
    </p:spTree>
    <p:extLst>
      <p:ext uri="{BB962C8B-B14F-4D97-AF65-F5344CB8AC3E}">
        <p14:creationId xmlns:p14="http://schemas.microsoft.com/office/powerpoint/2010/main" val="351224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a:bodyPr>
          <a:lstStyle/>
          <a:p>
            <a:r>
              <a:rPr lang="en-US" sz="2400" dirty="0" smtClean="0"/>
              <a:t>P-Chart for Adjudicator Selection</a:t>
            </a:r>
          </a:p>
        </p:txBody>
      </p:sp>
      <p:sp>
        <p:nvSpPr>
          <p:cNvPr id="2" name="Content Placeholder 1"/>
          <p:cNvSpPr>
            <a:spLocks noGrp="1"/>
          </p:cNvSpPr>
          <p:nvPr>
            <p:ph idx="1"/>
          </p:nvPr>
        </p:nvSpPr>
        <p:spPr/>
        <p:txBody>
          <a:bodyPr/>
          <a:lstStyle/>
          <a:p>
            <a:endParaRPr lang="en-US"/>
          </a:p>
        </p:txBody>
      </p:sp>
      <p:pic>
        <p:nvPicPr>
          <p:cNvPr id="44034" name="Picture 3"/>
          <p:cNvPicPr>
            <a:picLocks noChangeAspect="1" noChangeArrowheads="1"/>
          </p:cNvPicPr>
          <p:nvPr/>
        </p:nvPicPr>
        <p:blipFill>
          <a:blip r:embed="rId2"/>
          <a:srcRect/>
          <a:stretch>
            <a:fillRect/>
          </a:stretch>
        </p:blipFill>
        <p:spPr bwMode="auto">
          <a:xfrm>
            <a:off x="228600" y="1371600"/>
            <a:ext cx="8839200" cy="5076825"/>
          </a:xfrm>
          <a:prstGeom prst="rect">
            <a:avLst/>
          </a:prstGeom>
          <a:noFill/>
          <a:ln w="9525">
            <a:noFill/>
            <a:miter lim="800000"/>
            <a:headEnd/>
            <a:tailEnd/>
          </a:ln>
        </p:spPr>
      </p:pic>
    </p:spTree>
    <p:extLst>
      <p:ext uri="{BB962C8B-B14F-4D97-AF65-F5344CB8AC3E}">
        <p14:creationId xmlns:p14="http://schemas.microsoft.com/office/powerpoint/2010/main" val="75962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Autofit/>
          </a:bodyPr>
          <a:lstStyle/>
          <a:p>
            <a:r>
              <a:rPr lang="en-US" sz="2400" smtClean="0"/>
              <a:t>Common and Uncommon </a:t>
            </a:r>
            <a:br>
              <a:rPr lang="en-US" sz="2400" smtClean="0"/>
            </a:br>
            <a:r>
              <a:rPr lang="en-US" sz="2400" smtClean="0"/>
              <a:t>Reader Performance Metrics</a:t>
            </a:r>
          </a:p>
        </p:txBody>
      </p:sp>
      <p:sp>
        <p:nvSpPr>
          <p:cNvPr id="48130" name="Rectangle 3"/>
          <p:cNvSpPr>
            <a:spLocks noGrp="1" noChangeArrowheads="1"/>
          </p:cNvSpPr>
          <p:nvPr>
            <p:ph idx="1"/>
          </p:nvPr>
        </p:nvSpPr>
        <p:spPr/>
        <p:txBody>
          <a:bodyPr>
            <a:normAutofit/>
          </a:bodyPr>
          <a:lstStyle/>
          <a:p>
            <a:pPr marL="342900" indent="-342900">
              <a:buFont typeface="Arial" panose="020B0604020202020204" pitchFamily="34" charset="0"/>
              <a:buChar char="•"/>
            </a:pPr>
            <a:r>
              <a:rPr lang="en-US" sz="2000" b="1" u="sng" dirty="0" smtClean="0"/>
              <a:t>Common</a:t>
            </a:r>
          </a:p>
          <a:p>
            <a:pPr marL="800100" lvl="1" indent="-342900">
              <a:buFont typeface="Arial" panose="020B0604020202020204" pitchFamily="34" charset="0"/>
              <a:buChar char="•"/>
            </a:pPr>
            <a:r>
              <a:rPr lang="en-US" sz="2000" dirty="0" smtClean="0">
                <a:solidFill>
                  <a:srgbClr val="4D4D4D"/>
                </a:solidFill>
              </a:rPr>
              <a:t>Scaled</a:t>
            </a:r>
          </a:p>
          <a:p>
            <a:pPr marL="1257300" lvl="2" indent="-342900">
              <a:buFont typeface="Arial" panose="020B0604020202020204" pitchFamily="34" charset="0"/>
              <a:buChar char="•"/>
            </a:pPr>
            <a:r>
              <a:rPr lang="en-US" sz="2000" dirty="0" smtClean="0">
                <a:solidFill>
                  <a:srgbClr val="4D4D4D"/>
                </a:solidFill>
              </a:rPr>
              <a:t>Adjudication (Disagreement) Rate</a:t>
            </a:r>
          </a:p>
          <a:p>
            <a:pPr marL="1257300" lvl="2" indent="-342900">
              <a:buFont typeface="Arial" panose="020B0604020202020204" pitchFamily="34" charset="0"/>
              <a:buChar char="•"/>
            </a:pPr>
            <a:r>
              <a:rPr lang="en-US" sz="2000" dirty="0" smtClean="0">
                <a:solidFill>
                  <a:srgbClr val="4D4D4D"/>
                </a:solidFill>
              </a:rPr>
              <a:t>Kappa</a:t>
            </a:r>
          </a:p>
          <a:p>
            <a:pPr marL="1257300" lvl="2" indent="-342900">
              <a:buFont typeface="Arial" panose="020B0604020202020204" pitchFamily="34" charset="0"/>
              <a:buChar char="•"/>
            </a:pPr>
            <a:r>
              <a:rPr lang="en-US" sz="2000" dirty="0" smtClean="0">
                <a:solidFill>
                  <a:srgbClr val="4D4D4D"/>
                </a:solidFill>
              </a:rPr>
              <a:t>Intra- and Inter-Class Correlation</a:t>
            </a:r>
          </a:p>
          <a:p>
            <a:pPr marL="800100" lvl="1" indent="-342900">
              <a:buFont typeface="Arial" panose="020B0604020202020204" pitchFamily="34" charset="0"/>
              <a:buChar char="•"/>
            </a:pPr>
            <a:r>
              <a:rPr lang="en-US" sz="2000" dirty="0" smtClean="0">
                <a:solidFill>
                  <a:srgbClr val="4D4D4D"/>
                </a:solidFill>
              </a:rPr>
              <a:t>Unscaled</a:t>
            </a:r>
          </a:p>
          <a:p>
            <a:pPr marL="1257300" lvl="2" indent="-342900">
              <a:buFont typeface="Arial" panose="020B0604020202020204" pitchFamily="34" charset="0"/>
              <a:buChar char="•"/>
            </a:pPr>
            <a:r>
              <a:rPr lang="en-US" sz="2000" dirty="0" smtClean="0">
                <a:solidFill>
                  <a:srgbClr val="4D4D4D"/>
                </a:solidFill>
              </a:rPr>
              <a:t>Inter- and Intra-Reader Variance</a:t>
            </a:r>
          </a:p>
          <a:p>
            <a:pPr marL="1257300" lvl="2" indent="-342900">
              <a:buFont typeface="Arial" panose="020B0604020202020204" pitchFamily="34" charset="0"/>
              <a:buChar char="•"/>
            </a:pPr>
            <a:r>
              <a:rPr lang="en-US" sz="2000" dirty="0" smtClean="0">
                <a:solidFill>
                  <a:srgbClr val="4D4D4D"/>
                </a:solidFill>
              </a:rPr>
              <a:t>Selection Rate (semantics)</a:t>
            </a:r>
          </a:p>
          <a:p>
            <a:pPr marL="342900" indent="-342900">
              <a:buFont typeface="Arial" panose="020B0604020202020204" pitchFamily="34" charset="0"/>
              <a:buChar char="•"/>
            </a:pPr>
            <a:r>
              <a:rPr lang="en-US" sz="2000" b="1" u="sng" dirty="0" smtClean="0"/>
              <a:t>Uncommon</a:t>
            </a:r>
          </a:p>
          <a:p>
            <a:pPr marL="800100" lvl="1" indent="-342900">
              <a:buFont typeface="Arial" panose="020B0604020202020204" pitchFamily="34" charset="0"/>
              <a:buChar char="•"/>
            </a:pPr>
            <a:r>
              <a:rPr lang="en-US" sz="2000" dirty="0" smtClean="0">
                <a:solidFill>
                  <a:srgbClr val="4D4D4D"/>
                </a:solidFill>
              </a:rPr>
              <a:t>Quasi-Symmetry</a:t>
            </a:r>
          </a:p>
          <a:p>
            <a:pPr marL="800100" lvl="1" indent="-342900">
              <a:buFont typeface="Arial" panose="020B0604020202020204" pitchFamily="34" charset="0"/>
              <a:buChar char="•"/>
            </a:pPr>
            <a:r>
              <a:rPr lang="en-US" sz="2000" dirty="0" smtClean="0">
                <a:solidFill>
                  <a:srgbClr val="4D4D4D"/>
                </a:solidFill>
              </a:rPr>
              <a:t>Models for latent class identification</a:t>
            </a:r>
          </a:p>
          <a:p>
            <a:pPr marL="800100" lvl="1" indent="-342900">
              <a:buFont typeface="Arial" panose="020B0604020202020204" pitchFamily="34" charset="0"/>
              <a:buChar char="•"/>
            </a:pPr>
            <a:endParaRPr lang="en-US" sz="2000" dirty="0" smtClean="0"/>
          </a:p>
        </p:txBody>
      </p:sp>
    </p:spTree>
    <p:extLst>
      <p:ext uri="{BB962C8B-B14F-4D97-AF65-F5344CB8AC3E}">
        <p14:creationId xmlns:p14="http://schemas.microsoft.com/office/powerpoint/2010/main" val="3885376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smtClean="0"/>
              <a:t>Adjudication Rate and Beyond</a:t>
            </a:r>
          </a:p>
        </p:txBody>
      </p:sp>
      <p:sp>
        <p:nvSpPr>
          <p:cNvPr id="111618" name="Rectangle 3"/>
          <p:cNvSpPr>
            <a:spLocks noGrp="1" noChangeArrowheads="1"/>
          </p:cNvSpPr>
          <p:nvPr>
            <p:ph idx="1"/>
          </p:nvPr>
        </p:nvSpPr>
        <p:spPr/>
        <p:txBody>
          <a:bodyPr/>
          <a:lstStyle/>
          <a:p>
            <a:pPr>
              <a:lnSpc>
                <a:spcPct val="110000"/>
              </a:lnSpc>
            </a:pPr>
            <a:r>
              <a:rPr lang="en-US" sz="2200" dirty="0" smtClean="0"/>
              <a:t>What is an acceptable Adjudication Rate?</a:t>
            </a:r>
          </a:p>
          <a:p>
            <a:pPr lvl="1">
              <a:lnSpc>
                <a:spcPct val="80000"/>
              </a:lnSpc>
            </a:pPr>
            <a:r>
              <a:rPr lang="en-US" sz="1800" dirty="0" smtClean="0">
                <a:solidFill>
                  <a:srgbClr val="4D4D4D"/>
                </a:solidFill>
              </a:rPr>
              <a:t>Depends:  </a:t>
            </a:r>
          </a:p>
          <a:p>
            <a:pPr marL="742950" lvl="1" indent="-285750">
              <a:lnSpc>
                <a:spcPct val="80000"/>
              </a:lnSpc>
              <a:buFont typeface="Arial" panose="020B0604020202020204" pitchFamily="34" charset="0"/>
              <a:buChar char="•"/>
            </a:pPr>
            <a:r>
              <a:rPr lang="en-US" sz="1800" dirty="0" smtClean="0">
                <a:solidFill>
                  <a:srgbClr val="4D4D4D"/>
                </a:solidFill>
              </a:rPr>
              <a:t>What is being measured!?</a:t>
            </a:r>
          </a:p>
          <a:p>
            <a:pPr marL="742950" lvl="1" indent="-285750">
              <a:lnSpc>
                <a:spcPct val="80000"/>
              </a:lnSpc>
              <a:buFont typeface="Arial" panose="020B0604020202020204" pitchFamily="34" charset="0"/>
              <a:buChar char="•"/>
            </a:pPr>
            <a:r>
              <a:rPr lang="en-US" sz="1800" dirty="0" smtClean="0">
                <a:solidFill>
                  <a:srgbClr val="4D4D4D"/>
                </a:solidFill>
              </a:rPr>
              <a:t>How many endpoints?</a:t>
            </a:r>
          </a:p>
          <a:p>
            <a:pPr marL="742950" lvl="1" indent="-285750">
              <a:lnSpc>
                <a:spcPct val="80000"/>
              </a:lnSpc>
              <a:buFont typeface="Arial" panose="020B0604020202020204" pitchFamily="34" charset="0"/>
              <a:buChar char="•"/>
            </a:pPr>
            <a:r>
              <a:rPr lang="en-US" sz="1800" dirty="0" smtClean="0">
                <a:solidFill>
                  <a:srgbClr val="4D4D4D"/>
                </a:solidFill>
              </a:rPr>
              <a:t>What is the denominator?</a:t>
            </a:r>
          </a:p>
          <a:p>
            <a:pPr>
              <a:lnSpc>
                <a:spcPct val="110000"/>
              </a:lnSpc>
            </a:pPr>
            <a:r>
              <a:rPr lang="en-US" sz="2200" dirty="0" smtClean="0"/>
              <a:t>Symmetric Disagreement</a:t>
            </a:r>
          </a:p>
          <a:p>
            <a:pPr lvl="1">
              <a:lnSpc>
                <a:spcPct val="80000"/>
              </a:lnSpc>
            </a:pPr>
            <a:r>
              <a:rPr lang="en-US" sz="1800" dirty="0" smtClean="0">
                <a:solidFill>
                  <a:srgbClr val="4D4D4D"/>
                </a:solidFill>
              </a:rPr>
              <a:t>General agreement among statisticians that this is important</a:t>
            </a:r>
          </a:p>
          <a:p>
            <a:pPr>
              <a:lnSpc>
                <a:spcPct val="110000"/>
              </a:lnSpc>
            </a:pPr>
            <a:r>
              <a:rPr lang="en-US" sz="2200" dirty="0" smtClean="0"/>
              <a:t>Latent Class Models</a:t>
            </a:r>
          </a:p>
          <a:p>
            <a:pPr lvl="1">
              <a:lnSpc>
                <a:spcPct val="80000"/>
              </a:lnSpc>
            </a:pPr>
            <a:r>
              <a:rPr lang="en-US" sz="1800" dirty="0" smtClean="0">
                <a:solidFill>
                  <a:srgbClr val="4D4D4D"/>
                </a:solidFill>
              </a:rPr>
              <a:t>Can determine if 2 classes of readers might exist</a:t>
            </a:r>
          </a:p>
          <a:p>
            <a:pPr lvl="1">
              <a:lnSpc>
                <a:spcPct val="80000"/>
              </a:lnSpc>
            </a:pPr>
            <a:r>
              <a:rPr lang="en-US" sz="1800" dirty="0" smtClean="0">
                <a:solidFill>
                  <a:srgbClr val="4D4D4D"/>
                </a:solidFill>
              </a:rPr>
              <a:t>Gaining somewhat in visibility</a:t>
            </a:r>
          </a:p>
          <a:p>
            <a:pPr>
              <a:lnSpc>
                <a:spcPct val="110000"/>
              </a:lnSpc>
            </a:pPr>
            <a:r>
              <a:rPr lang="en-US" sz="2200" dirty="0" smtClean="0"/>
              <a:t>Real-Time Individual Reader Performance</a:t>
            </a:r>
          </a:p>
          <a:p>
            <a:pPr lvl="1">
              <a:lnSpc>
                <a:spcPct val="80000"/>
              </a:lnSpc>
            </a:pPr>
            <a:r>
              <a:rPr lang="en-US" sz="1800" dirty="0" smtClean="0">
                <a:solidFill>
                  <a:srgbClr val="4D4D4D"/>
                </a:solidFill>
              </a:rPr>
              <a:t>In progress </a:t>
            </a:r>
          </a:p>
        </p:txBody>
      </p:sp>
    </p:spTree>
    <p:extLst>
      <p:ext uri="{BB962C8B-B14F-4D97-AF65-F5344CB8AC3E}">
        <p14:creationId xmlns:p14="http://schemas.microsoft.com/office/powerpoint/2010/main" val="827203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noAutofit/>
          </a:bodyPr>
          <a:lstStyle/>
          <a:p>
            <a:pPr eaLnBrk="1" hangingPunct="1"/>
            <a:r>
              <a:rPr lang="fr-FR" altLang="en-US" sz="2800" dirty="0" err="1" smtClean="0">
                <a:latin typeface="Arial" pitchFamily="34" charset="0"/>
                <a:cs typeface="Arial" pitchFamily="34" charset="0"/>
              </a:rPr>
              <a:t>Comprehensive</a:t>
            </a:r>
            <a:r>
              <a:rPr lang="fr-FR" altLang="en-US" sz="2800" dirty="0" smtClean="0">
                <a:latin typeface="Arial" pitchFamily="34" charset="0"/>
                <a:cs typeface="Arial" pitchFamily="34" charset="0"/>
              </a:rPr>
              <a:t> </a:t>
            </a:r>
            <a:r>
              <a:rPr lang="fr-FR" altLang="en-US" sz="2800" dirty="0" err="1" smtClean="0">
                <a:latin typeface="Arial" pitchFamily="34" charset="0"/>
                <a:cs typeface="Arial" pitchFamily="34" charset="0"/>
              </a:rPr>
              <a:t>reader</a:t>
            </a:r>
            <a:r>
              <a:rPr lang="fr-FR" altLang="en-US" sz="2800" dirty="0" smtClean="0">
                <a:latin typeface="Arial" pitchFamily="34" charset="0"/>
                <a:cs typeface="Arial" pitchFamily="34" charset="0"/>
              </a:rPr>
              <a:t> performance management</a:t>
            </a:r>
            <a:endParaRPr lang="en-US" altLang="en-US" sz="2800" dirty="0" smtClean="0">
              <a:latin typeface="Arial" pitchFamily="34" charset="0"/>
              <a:cs typeface="Arial" pitchFamily="34" charset="0"/>
            </a:endParaRPr>
          </a:p>
        </p:txBody>
      </p:sp>
      <p:sp>
        <p:nvSpPr>
          <p:cNvPr id="77827" name="Content Placeholder 2"/>
          <p:cNvSpPr>
            <a:spLocks noGrp="1"/>
          </p:cNvSpPr>
          <p:nvPr>
            <p:ph idx="1"/>
          </p:nvPr>
        </p:nvSpPr>
        <p:spPr>
          <a:xfrm>
            <a:off x="267494" y="1809750"/>
            <a:ext cx="6177441" cy="4263554"/>
          </a:xfrm>
        </p:spPr>
        <p:txBody>
          <a:bodyPr>
            <a:noAutofit/>
          </a:bodyPr>
          <a:lstStyle/>
          <a:p>
            <a:pPr marL="0" indent="0" eaLnBrk="1" hangingPunct="1">
              <a:defRPr/>
            </a:pPr>
            <a:r>
              <a:rPr lang="en-US" sz="1600" dirty="0" smtClean="0">
                <a:solidFill>
                  <a:schemeClr val="tx2"/>
                </a:solidFill>
                <a:latin typeface="Arial" pitchFamily="34" charset="0"/>
                <a:cs typeface="Arial" pitchFamily="34" charset="0"/>
              </a:rPr>
              <a:t>Statistical modeling intra- and inter-reader variability </a:t>
            </a:r>
          </a:p>
          <a:p>
            <a:pPr marL="742950" lvl="1" indent="-285750" eaLnBrk="1" hangingPunct="1">
              <a:buFont typeface="Wingdings" pitchFamily="2" charset="2"/>
              <a:buChar char="Ø"/>
              <a:defRPr/>
            </a:pPr>
            <a:r>
              <a:rPr lang="en-US" sz="1400" dirty="0" smtClean="0">
                <a:solidFill>
                  <a:srgbClr val="666366"/>
                </a:solidFill>
                <a:latin typeface="Arial" pitchFamily="34" charset="0"/>
                <a:cs typeface="Arial" pitchFamily="34" charset="0"/>
              </a:rPr>
              <a:t>Adjudication Rate measures accuracy and consistency</a:t>
            </a:r>
          </a:p>
          <a:p>
            <a:pPr marL="742950" lvl="1" indent="-285750" eaLnBrk="1" hangingPunct="1">
              <a:buFont typeface="Wingdings" pitchFamily="2" charset="2"/>
              <a:buChar char="Ø"/>
              <a:defRPr/>
            </a:pPr>
            <a:r>
              <a:rPr lang="en-US" dirty="0" smtClean="0">
                <a:solidFill>
                  <a:srgbClr val="666366"/>
                </a:solidFill>
                <a:latin typeface="Arial" pitchFamily="34" charset="0"/>
                <a:cs typeface="Arial" pitchFamily="34" charset="0"/>
              </a:rPr>
              <a:t>Intra-Reader Agreement </a:t>
            </a:r>
            <a:r>
              <a:rPr lang="en-US" dirty="0">
                <a:solidFill>
                  <a:srgbClr val="666366"/>
                </a:solidFill>
                <a:latin typeface="Arial" pitchFamily="34" charset="0"/>
                <a:cs typeface="Arial" pitchFamily="34" charset="0"/>
              </a:rPr>
              <a:t>measures </a:t>
            </a:r>
            <a:r>
              <a:rPr lang="en-US" dirty="0" smtClean="0">
                <a:solidFill>
                  <a:srgbClr val="666366"/>
                </a:solidFill>
                <a:latin typeface="Arial" pitchFamily="34" charset="0"/>
                <a:cs typeface="Arial" pitchFamily="34" charset="0"/>
              </a:rPr>
              <a:t>consistency</a:t>
            </a:r>
          </a:p>
          <a:p>
            <a:pPr marL="742950" lvl="1" indent="-285750" eaLnBrk="1" hangingPunct="1">
              <a:buFont typeface="Wingdings" pitchFamily="2" charset="2"/>
              <a:buChar char="Ø"/>
              <a:defRPr/>
            </a:pPr>
            <a:endParaRPr lang="en-US" dirty="0">
              <a:solidFill>
                <a:srgbClr val="666366"/>
              </a:solidFill>
              <a:latin typeface="Arial" pitchFamily="34" charset="0"/>
              <a:cs typeface="Arial" pitchFamily="34" charset="0"/>
            </a:endParaRPr>
          </a:p>
          <a:p>
            <a:pPr eaLnBrk="1" hangingPunct="1">
              <a:defRPr/>
            </a:pPr>
            <a:r>
              <a:rPr lang="en-US" sz="1600" dirty="0" smtClean="0">
                <a:solidFill>
                  <a:schemeClr val="tx2"/>
                </a:solidFill>
                <a:latin typeface="Arial" pitchFamily="34" charset="0"/>
                <a:cs typeface="Arial" pitchFamily="34" charset="0"/>
              </a:rPr>
              <a:t>Symmetric Disagreement and Selection</a:t>
            </a:r>
          </a:p>
          <a:p>
            <a:pPr eaLnBrk="1" hangingPunct="1">
              <a:defRPr/>
            </a:pPr>
            <a:endParaRPr lang="en-US" sz="1600" dirty="0" smtClean="0">
              <a:solidFill>
                <a:schemeClr val="tx2"/>
              </a:solidFill>
              <a:latin typeface="Arial" pitchFamily="34" charset="0"/>
              <a:cs typeface="Arial" pitchFamily="34" charset="0"/>
            </a:endParaRPr>
          </a:p>
          <a:p>
            <a:pPr marL="55563" lvl="1" eaLnBrk="1" hangingPunct="1">
              <a:defRPr/>
            </a:pPr>
            <a:r>
              <a:rPr lang="en-US" sz="1600" dirty="0" smtClean="0">
                <a:solidFill>
                  <a:schemeClr val="tx2"/>
                </a:solidFill>
                <a:latin typeface="Arial" pitchFamily="34" charset="0"/>
                <a:cs typeface="Arial" pitchFamily="34" charset="0"/>
              </a:rPr>
              <a:t>Longitudinal Reader Tracking (in development)</a:t>
            </a:r>
          </a:p>
          <a:p>
            <a:pPr marL="798513" lvl="2" indent="-285750" eaLnBrk="1" hangingPunct="1">
              <a:buFont typeface="Wingdings" pitchFamily="2" charset="2"/>
              <a:buChar char="Ø"/>
              <a:defRPr/>
            </a:pPr>
            <a:r>
              <a:rPr lang="en-US" sz="1200" dirty="0" smtClean="0">
                <a:solidFill>
                  <a:srgbClr val="666366"/>
                </a:solidFill>
                <a:latin typeface="Arial" pitchFamily="34" charset="0"/>
                <a:cs typeface="Arial" pitchFamily="34" charset="0"/>
              </a:rPr>
              <a:t>Premise:  patient populations don’t change quickly and abrupt changes are yellow-flags</a:t>
            </a:r>
          </a:p>
          <a:p>
            <a:pPr marL="798513" lvl="2" indent="-285750" eaLnBrk="1" hangingPunct="1">
              <a:buFont typeface="Wingdings" pitchFamily="2" charset="2"/>
              <a:buChar char="Ø"/>
              <a:defRPr/>
            </a:pPr>
            <a:r>
              <a:rPr lang="en-US" sz="1200" dirty="0" smtClean="0">
                <a:solidFill>
                  <a:srgbClr val="666366"/>
                </a:solidFill>
                <a:latin typeface="Arial" pitchFamily="34" charset="0"/>
                <a:cs typeface="Arial" pitchFamily="34" charset="0"/>
              </a:rPr>
              <a:t>Differentiate changing performance from random variability</a:t>
            </a:r>
          </a:p>
          <a:p>
            <a:pPr marL="798513" lvl="2" indent="-285750" eaLnBrk="1" hangingPunct="1">
              <a:buFont typeface="Wingdings" pitchFamily="2" charset="2"/>
              <a:buChar char="Ø"/>
              <a:defRPr/>
            </a:pPr>
            <a:endParaRPr lang="en-US" sz="1200" dirty="0" smtClean="0">
              <a:solidFill>
                <a:srgbClr val="666366"/>
              </a:solidFill>
              <a:latin typeface="Arial" pitchFamily="34" charset="0"/>
              <a:cs typeface="Arial" pitchFamily="34" charset="0"/>
            </a:endParaRPr>
          </a:p>
          <a:p>
            <a:pPr marL="55563" lvl="1" eaLnBrk="1" hangingPunct="1">
              <a:defRPr/>
            </a:pPr>
            <a:r>
              <a:rPr lang="en-US" sz="1600" dirty="0" smtClean="0">
                <a:solidFill>
                  <a:schemeClr val="tx2"/>
                </a:solidFill>
                <a:latin typeface="Arial" pitchFamily="34" charset="0"/>
                <a:cs typeface="Arial" pitchFamily="34" charset="0"/>
              </a:rPr>
              <a:t>Finally:  In-depth radiological review of any suspicious trend</a:t>
            </a:r>
            <a:endParaRPr lang="en-US" sz="1600" dirty="0" smtClean="0">
              <a:solidFill>
                <a:srgbClr val="666366"/>
              </a:solidFill>
              <a:latin typeface="Arial" pitchFamily="34" charset="0"/>
              <a:cs typeface="Arial" pitchFamily="34" charset="0"/>
            </a:endParaRPr>
          </a:p>
        </p:txBody>
      </p:sp>
      <p:pic>
        <p:nvPicPr>
          <p:cNvPr id="77828"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500" y="3330693"/>
            <a:ext cx="2590800" cy="1401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829" name="Group 5"/>
          <p:cNvGrpSpPr>
            <a:grpSpLocks/>
          </p:cNvGrpSpPr>
          <p:nvPr/>
        </p:nvGrpSpPr>
        <p:grpSpPr bwMode="auto">
          <a:xfrm>
            <a:off x="6528390" y="1809750"/>
            <a:ext cx="2524531" cy="1382714"/>
            <a:chOff x="1500909" y="1709738"/>
            <a:chExt cx="6735616" cy="4440053"/>
          </a:xfrm>
        </p:grpSpPr>
        <p:sp>
          <p:nvSpPr>
            <p:cNvPr id="7" name="AutoShape 4"/>
            <p:cNvSpPr>
              <a:spLocks noChangeArrowheads="1"/>
            </p:cNvSpPr>
            <p:nvPr/>
          </p:nvSpPr>
          <p:spPr bwMode="auto">
            <a:xfrm>
              <a:off x="3319940" y="4040263"/>
              <a:ext cx="152452" cy="15269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sz="1400">
                <a:latin typeface="+mn-lt"/>
              </a:endParaRPr>
            </a:p>
          </p:txBody>
        </p:sp>
        <p:sp>
          <p:nvSpPr>
            <p:cNvPr id="8" name="Rectangle 13"/>
            <p:cNvSpPr>
              <a:spLocks noChangeArrowheads="1"/>
            </p:cNvSpPr>
            <p:nvPr/>
          </p:nvSpPr>
          <p:spPr bwMode="auto">
            <a:xfrm>
              <a:off x="1902828" y="1878500"/>
              <a:ext cx="5910988" cy="3837331"/>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9" name="Line 14"/>
            <p:cNvSpPr>
              <a:spLocks noChangeShapeType="1"/>
            </p:cNvSpPr>
            <p:nvPr/>
          </p:nvSpPr>
          <p:spPr bwMode="auto">
            <a:xfrm>
              <a:off x="1902828" y="1878500"/>
              <a:ext cx="5910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0" name="Freeform 15"/>
            <p:cNvSpPr>
              <a:spLocks/>
            </p:cNvSpPr>
            <p:nvPr/>
          </p:nvSpPr>
          <p:spPr bwMode="auto">
            <a:xfrm>
              <a:off x="1902828" y="1878500"/>
              <a:ext cx="5910988" cy="3837331"/>
            </a:xfrm>
            <a:custGeom>
              <a:avLst/>
              <a:gdLst>
                <a:gd name="T0" fmla="*/ 0 w 765"/>
                <a:gd name="T1" fmla="*/ 496 h 496"/>
                <a:gd name="T2" fmla="*/ 765 w 765"/>
                <a:gd name="T3" fmla="*/ 496 h 496"/>
                <a:gd name="T4" fmla="*/ 765 w 765"/>
                <a:gd name="T5" fmla="*/ 0 h 496"/>
              </a:gdLst>
              <a:ahLst/>
              <a:cxnLst>
                <a:cxn ang="0">
                  <a:pos x="T0" y="T1"/>
                </a:cxn>
                <a:cxn ang="0">
                  <a:pos x="T2" y="T3"/>
                </a:cxn>
                <a:cxn ang="0">
                  <a:pos x="T4" y="T5"/>
                </a:cxn>
              </a:cxnLst>
              <a:rect l="0" t="0" r="r" b="b"/>
              <a:pathLst>
                <a:path w="765" h="496">
                  <a:moveTo>
                    <a:pt x="0" y="496"/>
                  </a:moveTo>
                  <a:lnTo>
                    <a:pt x="765" y="496"/>
                  </a:lnTo>
                  <a:lnTo>
                    <a:pt x="7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11" name="Line 16"/>
            <p:cNvSpPr>
              <a:spLocks noChangeShapeType="1"/>
            </p:cNvSpPr>
            <p:nvPr/>
          </p:nvSpPr>
          <p:spPr bwMode="auto">
            <a:xfrm flipV="1">
              <a:off x="1902828" y="1878500"/>
              <a:ext cx="0" cy="38373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2" name="Line 17"/>
            <p:cNvSpPr>
              <a:spLocks noChangeShapeType="1"/>
            </p:cNvSpPr>
            <p:nvPr/>
          </p:nvSpPr>
          <p:spPr bwMode="auto">
            <a:xfrm>
              <a:off x="1902828" y="5715831"/>
              <a:ext cx="5910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3" name="Line 18"/>
            <p:cNvSpPr>
              <a:spLocks noChangeShapeType="1"/>
            </p:cNvSpPr>
            <p:nvPr/>
          </p:nvSpPr>
          <p:spPr bwMode="auto">
            <a:xfrm flipV="1">
              <a:off x="1902828" y="1878500"/>
              <a:ext cx="0" cy="38373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4" name="Line 19"/>
            <p:cNvSpPr>
              <a:spLocks noChangeShapeType="1"/>
            </p:cNvSpPr>
            <p:nvPr/>
          </p:nvSpPr>
          <p:spPr bwMode="auto">
            <a:xfrm flipV="1">
              <a:off x="2387904" y="5651541"/>
              <a:ext cx="0" cy="642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5" name="Line 20"/>
            <p:cNvSpPr>
              <a:spLocks noChangeShapeType="1"/>
            </p:cNvSpPr>
            <p:nvPr/>
          </p:nvSpPr>
          <p:spPr bwMode="auto">
            <a:xfrm>
              <a:off x="2387904" y="1878500"/>
              <a:ext cx="0" cy="56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6" name="Rectangle 21"/>
            <p:cNvSpPr>
              <a:spLocks noChangeArrowheads="1"/>
            </p:cNvSpPr>
            <p:nvPr/>
          </p:nvSpPr>
          <p:spPr bwMode="auto">
            <a:xfrm>
              <a:off x="2360185" y="5735921"/>
              <a:ext cx="110874" cy="23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a:solidFill>
                    <a:srgbClr val="000000"/>
                  </a:solidFill>
                  <a:latin typeface="+mn-lt"/>
                </a:rPr>
                <a:t>A</a:t>
              </a:r>
              <a:endParaRPr lang="en-US">
                <a:latin typeface="+mn-lt"/>
              </a:endParaRPr>
            </a:p>
          </p:txBody>
        </p:sp>
        <p:sp>
          <p:nvSpPr>
            <p:cNvPr id="17" name="Line 22"/>
            <p:cNvSpPr>
              <a:spLocks noChangeShapeType="1"/>
            </p:cNvSpPr>
            <p:nvPr/>
          </p:nvSpPr>
          <p:spPr bwMode="auto">
            <a:xfrm flipV="1">
              <a:off x="3378843" y="5651541"/>
              <a:ext cx="0" cy="642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8" name="Line 23"/>
            <p:cNvSpPr>
              <a:spLocks noChangeShapeType="1"/>
            </p:cNvSpPr>
            <p:nvPr/>
          </p:nvSpPr>
          <p:spPr bwMode="auto">
            <a:xfrm>
              <a:off x="3378843" y="1878500"/>
              <a:ext cx="0" cy="56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19" name="Rectangle 24"/>
            <p:cNvSpPr>
              <a:spLocks noChangeArrowheads="1"/>
            </p:cNvSpPr>
            <p:nvPr/>
          </p:nvSpPr>
          <p:spPr bwMode="auto">
            <a:xfrm>
              <a:off x="3347659" y="5735921"/>
              <a:ext cx="110874" cy="23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a:solidFill>
                    <a:srgbClr val="000000"/>
                  </a:solidFill>
                  <a:latin typeface="+mn-lt"/>
                </a:rPr>
                <a:t>B</a:t>
              </a:r>
              <a:endParaRPr lang="en-US">
                <a:latin typeface="+mn-lt"/>
              </a:endParaRPr>
            </a:p>
          </p:txBody>
        </p:sp>
        <p:sp>
          <p:nvSpPr>
            <p:cNvPr id="20" name="Line 25"/>
            <p:cNvSpPr>
              <a:spLocks noChangeShapeType="1"/>
            </p:cNvSpPr>
            <p:nvPr/>
          </p:nvSpPr>
          <p:spPr bwMode="auto">
            <a:xfrm flipV="1">
              <a:off x="4359387" y="5651541"/>
              <a:ext cx="0" cy="642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21" name="Line 26"/>
            <p:cNvSpPr>
              <a:spLocks noChangeShapeType="1"/>
            </p:cNvSpPr>
            <p:nvPr/>
          </p:nvSpPr>
          <p:spPr bwMode="auto">
            <a:xfrm>
              <a:off x="4359387" y="1878500"/>
              <a:ext cx="0" cy="56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22" name="Rectangle 27"/>
            <p:cNvSpPr>
              <a:spLocks noChangeArrowheads="1"/>
            </p:cNvSpPr>
            <p:nvPr/>
          </p:nvSpPr>
          <p:spPr bwMode="auto">
            <a:xfrm>
              <a:off x="4328205" y="5735921"/>
              <a:ext cx="121268" cy="23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a:solidFill>
                    <a:srgbClr val="000000"/>
                  </a:solidFill>
                  <a:latin typeface="+mn-lt"/>
                </a:rPr>
                <a:t>C</a:t>
              </a:r>
              <a:endParaRPr lang="en-US">
                <a:latin typeface="+mn-lt"/>
              </a:endParaRPr>
            </a:p>
          </p:txBody>
        </p:sp>
        <p:sp>
          <p:nvSpPr>
            <p:cNvPr id="23" name="Line 28"/>
            <p:cNvSpPr>
              <a:spLocks noChangeShapeType="1"/>
            </p:cNvSpPr>
            <p:nvPr/>
          </p:nvSpPr>
          <p:spPr bwMode="auto">
            <a:xfrm flipV="1">
              <a:off x="5346863" y="5651541"/>
              <a:ext cx="0" cy="642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24" name="Line 29"/>
            <p:cNvSpPr>
              <a:spLocks noChangeShapeType="1"/>
            </p:cNvSpPr>
            <p:nvPr/>
          </p:nvSpPr>
          <p:spPr bwMode="auto">
            <a:xfrm>
              <a:off x="5346863" y="1878500"/>
              <a:ext cx="0" cy="56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25" name="Rectangle 30"/>
            <p:cNvSpPr>
              <a:spLocks noChangeArrowheads="1"/>
            </p:cNvSpPr>
            <p:nvPr/>
          </p:nvSpPr>
          <p:spPr bwMode="auto">
            <a:xfrm>
              <a:off x="5315678" y="5735921"/>
              <a:ext cx="124734" cy="23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a:solidFill>
                    <a:srgbClr val="000000"/>
                  </a:solidFill>
                  <a:latin typeface="+mn-lt"/>
                </a:rPr>
                <a:t>D</a:t>
              </a:r>
              <a:endParaRPr lang="en-US">
                <a:latin typeface="+mn-lt"/>
              </a:endParaRPr>
            </a:p>
          </p:txBody>
        </p:sp>
        <p:sp>
          <p:nvSpPr>
            <p:cNvPr id="26" name="Line 31"/>
            <p:cNvSpPr>
              <a:spLocks noChangeShapeType="1"/>
            </p:cNvSpPr>
            <p:nvPr/>
          </p:nvSpPr>
          <p:spPr bwMode="auto">
            <a:xfrm flipV="1">
              <a:off x="6330872" y="5651541"/>
              <a:ext cx="0" cy="642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27" name="Line 32"/>
            <p:cNvSpPr>
              <a:spLocks noChangeShapeType="1"/>
            </p:cNvSpPr>
            <p:nvPr/>
          </p:nvSpPr>
          <p:spPr bwMode="auto">
            <a:xfrm>
              <a:off x="6330872" y="1878500"/>
              <a:ext cx="0" cy="56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28" name="Rectangle 33"/>
            <p:cNvSpPr>
              <a:spLocks noChangeArrowheads="1"/>
            </p:cNvSpPr>
            <p:nvPr/>
          </p:nvSpPr>
          <p:spPr bwMode="auto">
            <a:xfrm>
              <a:off x="6296224" y="5735921"/>
              <a:ext cx="114338" cy="23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a:solidFill>
                    <a:srgbClr val="000000"/>
                  </a:solidFill>
                  <a:latin typeface="+mn-lt"/>
                </a:rPr>
                <a:t>E</a:t>
              </a:r>
              <a:endParaRPr lang="en-US">
                <a:latin typeface="+mn-lt"/>
              </a:endParaRPr>
            </a:p>
          </p:txBody>
        </p:sp>
        <p:sp>
          <p:nvSpPr>
            <p:cNvPr id="29" name="Line 34"/>
            <p:cNvSpPr>
              <a:spLocks noChangeShapeType="1"/>
            </p:cNvSpPr>
            <p:nvPr/>
          </p:nvSpPr>
          <p:spPr bwMode="auto">
            <a:xfrm flipV="1">
              <a:off x="7318346" y="5651541"/>
              <a:ext cx="0" cy="6429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30" name="Line 35"/>
            <p:cNvSpPr>
              <a:spLocks noChangeShapeType="1"/>
            </p:cNvSpPr>
            <p:nvPr/>
          </p:nvSpPr>
          <p:spPr bwMode="auto">
            <a:xfrm>
              <a:off x="7318346" y="1878500"/>
              <a:ext cx="0" cy="5625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31" name="Rectangle 36"/>
            <p:cNvSpPr>
              <a:spLocks noChangeArrowheads="1"/>
            </p:cNvSpPr>
            <p:nvPr/>
          </p:nvSpPr>
          <p:spPr bwMode="auto">
            <a:xfrm>
              <a:off x="7287163" y="5735921"/>
              <a:ext cx="100479" cy="237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a:solidFill>
                    <a:srgbClr val="000000"/>
                  </a:solidFill>
                  <a:latin typeface="+mn-lt"/>
                </a:rPr>
                <a:t>F</a:t>
              </a:r>
              <a:endParaRPr lang="en-US">
                <a:latin typeface="+mn-lt"/>
              </a:endParaRPr>
            </a:p>
          </p:txBody>
        </p:sp>
        <p:sp>
          <p:nvSpPr>
            <p:cNvPr id="32" name="Line 37"/>
            <p:cNvSpPr>
              <a:spLocks noChangeShapeType="1"/>
            </p:cNvSpPr>
            <p:nvPr/>
          </p:nvSpPr>
          <p:spPr bwMode="auto">
            <a:xfrm>
              <a:off x="1902828" y="5715831"/>
              <a:ext cx="55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33" name="Rectangle 39"/>
            <p:cNvSpPr>
              <a:spLocks noChangeArrowheads="1"/>
            </p:cNvSpPr>
            <p:nvPr/>
          </p:nvSpPr>
          <p:spPr bwMode="auto">
            <a:xfrm>
              <a:off x="1816207" y="5651541"/>
              <a:ext cx="97015" cy="237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dirty="0">
                  <a:solidFill>
                    <a:srgbClr val="000000"/>
                  </a:solidFill>
                  <a:latin typeface="+mn-lt"/>
                </a:rPr>
                <a:t>0</a:t>
              </a:r>
              <a:endParaRPr lang="en-US" dirty="0">
                <a:latin typeface="+mn-lt"/>
              </a:endParaRPr>
            </a:p>
          </p:txBody>
        </p:sp>
        <p:sp>
          <p:nvSpPr>
            <p:cNvPr id="34" name="Line 52"/>
            <p:cNvSpPr>
              <a:spLocks noChangeShapeType="1"/>
            </p:cNvSpPr>
            <p:nvPr/>
          </p:nvSpPr>
          <p:spPr bwMode="auto">
            <a:xfrm>
              <a:off x="1902828" y="3799174"/>
              <a:ext cx="55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35" name="Line 53"/>
            <p:cNvSpPr>
              <a:spLocks noChangeShapeType="1"/>
            </p:cNvSpPr>
            <p:nvPr/>
          </p:nvSpPr>
          <p:spPr bwMode="auto">
            <a:xfrm flipH="1">
              <a:off x="7751450" y="3799174"/>
              <a:ext cx="6236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36" name="Rectangle 54"/>
            <p:cNvSpPr>
              <a:spLocks noChangeArrowheads="1"/>
            </p:cNvSpPr>
            <p:nvPr/>
          </p:nvSpPr>
          <p:spPr bwMode="auto">
            <a:xfrm>
              <a:off x="1733051" y="3734884"/>
              <a:ext cx="235608" cy="233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600">
                  <a:solidFill>
                    <a:srgbClr val="000000"/>
                  </a:solidFill>
                  <a:latin typeface="+mn-lt"/>
                </a:rPr>
                <a:t>0.5</a:t>
              </a:r>
              <a:endParaRPr lang="en-US">
                <a:latin typeface="+mn-lt"/>
              </a:endParaRPr>
            </a:p>
          </p:txBody>
        </p:sp>
        <p:sp>
          <p:nvSpPr>
            <p:cNvPr id="37" name="Line 67"/>
            <p:cNvSpPr>
              <a:spLocks noChangeShapeType="1"/>
            </p:cNvSpPr>
            <p:nvPr/>
          </p:nvSpPr>
          <p:spPr bwMode="auto">
            <a:xfrm>
              <a:off x="1902828" y="1878500"/>
              <a:ext cx="554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38" name="Line 70"/>
            <p:cNvSpPr>
              <a:spLocks noChangeShapeType="1"/>
            </p:cNvSpPr>
            <p:nvPr/>
          </p:nvSpPr>
          <p:spPr bwMode="auto">
            <a:xfrm>
              <a:off x="1902828" y="1878500"/>
              <a:ext cx="59109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39" name="Freeform 71"/>
            <p:cNvSpPr>
              <a:spLocks/>
            </p:cNvSpPr>
            <p:nvPr/>
          </p:nvSpPr>
          <p:spPr bwMode="auto">
            <a:xfrm>
              <a:off x="1902828" y="1878500"/>
              <a:ext cx="5910988" cy="3837331"/>
            </a:xfrm>
            <a:custGeom>
              <a:avLst/>
              <a:gdLst>
                <a:gd name="T0" fmla="*/ 0 w 765"/>
                <a:gd name="T1" fmla="*/ 496 h 496"/>
                <a:gd name="T2" fmla="*/ 765 w 765"/>
                <a:gd name="T3" fmla="*/ 496 h 496"/>
                <a:gd name="T4" fmla="*/ 765 w 765"/>
                <a:gd name="T5" fmla="*/ 0 h 496"/>
              </a:gdLst>
              <a:ahLst/>
              <a:cxnLst>
                <a:cxn ang="0">
                  <a:pos x="T0" y="T1"/>
                </a:cxn>
                <a:cxn ang="0">
                  <a:pos x="T2" y="T3"/>
                </a:cxn>
                <a:cxn ang="0">
                  <a:pos x="T4" y="T5"/>
                </a:cxn>
              </a:cxnLst>
              <a:rect l="0" t="0" r="r" b="b"/>
              <a:pathLst>
                <a:path w="765" h="496">
                  <a:moveTo>
                    <a:pt x="0" y="496"/>
                  </a:moveTo>
                  <a:lnTo>
                    <a:pt x="765" y="496"/>
                  </a:lnTo>
                  <a:lnTo>
                    <a:pt x="765"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40" name="Line 72"/>
            <p:cNvSpPr>
              <a:spLocks noChangeShapeType="1"/>
            </p:cNvSpPr>
            <p:nvPr/>
          </p:nvSpPr>
          <p:spPr bwMode="auto">
            <a:xfrm flipV="1">
              <a:off x="1902828" y="1878500"/>
              <a:ext cx="0" cy="383733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41" name="Freeform 73"/>
            <p:cNvSpPr>
              <a:spLocks/>
            </p:cNvSpPr>
            <p:nvPr/>
          </p:nvSpPr>
          <p:spPr bwMode="auto">
            <a:xfrm>
              <a:off x="1902828" y="3039746"/>
              <a:ext cx="5910988" cy="293323"/>
            </a:xfrm>
            <a:custGeom>
              <a:avLst/>
              <a:gdLst>
                <a:gd name="T0" fmla="*/ 0 w 3722"/>
                <a:gd name="T1" fmla="*/ 107 h 185"/>
                <a:gd name="T2" fmla="*/ 618 w 3722"/>
                <a:gd name="T3" fmla="*/ 107 h 185"/>
                <a:gd name="T4" fmla="*/ 618 w 3722"/>
                <a:gd name="T5" fmla="*/ 39 h 185"/>
                <a:gd name="T6" fmla="*/ 1240 w 3722"/>
                <a:gd name="T7" fmla="*/ 39 h 185"/>
                <a:gd name="T8" fmla="*/ 1240 w 3722"/>
                <a:gd name="T9" fmla="*/ 73 h 185"/>
                <a:gd name="T10" fmla="*/ 1858 w 3722"/>
                <a:gd name="T11" fmla="*/ 73 h 185"/>
                <a:gd name="T12" fmla="*/ 1858 w 3722"/>
                <a:gd name="T13" fmla="*/ 180 h 185"/>
                <a:gd name="T14" fmla="*/ 2481 w 3722"/>
                <a:gd name="T15" fmla="*/ 180 h 185"/>
                <a:gd name="T16" fmla="*/ 2481 w 3722"/>
                <a:gd name="T17" fmla="*/ 185 h 185"/>
                <a:gd name="T18" fmla="*/ 3099 w 3722"/>
                <a:gd name="T19" fmla="*/ 185 h 185"/>
                <a:gd name="T20" fmla="*/ 3099 w 3722"/>
                <a:gd name="T21" fmla="*/ 0 h 185"/>
                <a:gd name="T22" fmla="*/ 3722 w 3722"/>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2" h="185">
                  <a:moveTo>
                    <a:pt x="0" y="107"/>
                  </a:moveTo>
                  <a:lnTo>
                    <a:pt x="618" y="107"/>
                  </a:lnTo>
                  <a:lnTo>
                    <a:pt x="618" y="39"/>
                  </a:lnTo>
                  <a:lnTo>
                    <a:pt x="1240" y="39"/>
                  </a:lnTo>
                  <a:lnTo>
                    <a:pt x="1240" y="73"/>
                  </a:lnTo>
                  <a:lnTo>
                    <a:pt x="1858" y="73"/>
                  </a:lnTo>
                  <a:lnTo>
                    <a:pt x="1858" y="180"/>
                  </a:lnTo>
                  <a:lnTo>
                    <a:pt x="2481" y="180"/>
                  </a:lnTo>
                  <a:lnTo>
                    <a:pt x="2481" y="185"/>
                  </a:lnTo>
                  <a:lnTo>
                    <a:pt x="3099" y="185"/>
                  </a:lnTo>
                  <a:lnTo>
                    <a:pt x="3099" y="0"/>
                  </a:lnTo>
                  <a:lnTo>
                    <a:pt x="3722" y="0"/>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42" name="Freeform 74"/>
            <p:cNvSpPr>
              <a:spLocks/>
            </p:cNvSpPr>
            <p:nvPr/>
          </p:nvSpPr>
          <p:spPr bwMode="auto">
            <a:xfrm>
              <a:off x="1902828" y="4253226"/>
              <a:ext cx="5910988" cy="293323"/>
            </a:xfrm>
            <a:custGeom>
              <a:avLst/>
              <a:gdLst>
                <a:gd name="T0" fmla="*/ 0 w 3722"/>
                <a:gd name="T1" fmla="*/ 78 h 185"/>
                <a:gd name="T2" fmla="*/ 618 w 3722"/>
                <a:gd name="T3" fmla="*/ 78 h 185"/>
                <a:gd name="T4" fmla="*/ 618 w 3722"/>
                <a:gd name="T5" fmla="*/ 146 h 185"/>
                <a:gd name="T6" fmla="*/ 1240 w 3722"/>
                <a:gd name="T7" fmla="*/ 146 h 185"/>
                <a:gd name="T8" fmla="*/ 1240 w 3722"/>
                <a:gd name="T9" fmla="*/ 112 h 185"/>
                <a:gd name="T10" fmla="*/ 1858 w 3722"/>
                <a:gd name="T11" fmla="*/ 112 h 185"/>
                <a:gd name="T12" fmla="*/ 1858 w 3722"/>
                <a:gd name="T13" fmla="*/ 5 h 185"/>
                <a:gd name="T14" fmla="*/ 2481 w 3722"/>
                <a:gd name="T15" fmla="*/ 5 h 185"/>
                <a:gd name="T16" fmla="*/ 2481 w 3722"/>
                <a:gd name="T17" fmla="*/ 0 h 185"/>
                <a:gd name="T18" fmla="*/ 3099 w 3722"/>
                <a:gd name="T19" fmla="*/ 0 h 185"/>
                <a:gd name="T20" fmla="*/ 3099 w 3722"/>
                <a:gd name="T21" fmla="*/ 185 h 185"/>
                <a:gd name="T22" fmla="*/ 3722 w 3722"/>
                <a:gd name="T2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2" h="185">
                  <a:moveTo>
                    <a:pt x="0" y="78"/>
                  </a:moveTo>
                  <a:lnTo>
                    <a:pt x="618" y="78"/>
                  </a:lnTo>
                  <a:lnTo>
                    <a:pt x="618" y="146"/>
                  </a:lnTo>
                  <a:lnTo>
                    <a:pt x="1240" y="146"/>
                  </a:lnTo>
                  <a:lnTo>
                    <a:pt x="1240" y="112"/>
                  </a:lnTo>
                  <a:lnTo>
                    <a:pt x="1858" y="112"/>
                  </a:lnTo>
                  <a:lnTo>
                    <a:pt x="1858" y="5"/>
                  </a:lnTo>
                  <a:lnTo>
                    <a:pt x="2481" y="5"/>
                  </a:lnTo>
                  <a:lnTo>
                    <a:pt x="2481" y="0"/>
                  </a:lnTo>
                  <a:lnTo>
                    <a:pt x="3099" y="0"/>
                  </a:lnTo>
                  <a:lnTo>
                    <a:pt x="3099" y="185"/>
                  </a:lnTo>
                  <a:lnTo>
                    <a:pt x="3722" y="185"/>
                  </a:lnTo>
                </a:path>
              </a:pathLst>
            </a:cu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43" name="Freeform 75"/>
            <p:cNvSpPr>
              <a:spLocks/>
            </p:cNvSpPr>
            <p:nvPr/>
          </p:nvSpPr>
          <p:spPr bwMode="auto">
            <a:xfrm>
              <a:off x="1902828" y="3292888"/>
              <a:ext cx="5910988" cy="208944"/>
            </a:xfrm>
            <a:custGeom>
              <a:avLst/>
              <a:gdLst>
                <a:gd name="T0" fmla="*/ 0 w 3722"/>
                <a:gd name="T1" fmla="*/ 59 h 132"/>
                <a:gd name="T2" fmla="*/ 618 w 3722"/>
                <a:gd name="T3" fmla="*/ 59 h 132"/>
                <a:gd name="T4" fmla="*/ 618 w 3722"/>
                <a:gd name="T5" fmla="*/ 25 h 132"/>
                <a:gd name="T6" fmla="*/ 1240 w 3722"/>
                <a:gd name="T7" fmla="*/ 25 h 132"/>
                <a:gd name="T8" fmla="*/ 1240 w 3722"/>
                <a:gd name="T9" fmla="*/ 39 h 132"/>
                <a:gd name="T10" fmla="*/ 1858 w 3722"/>
                <a:gd name="T11" fmla="*/ 39 h 132"/>
                <a:gd name="T12" fmla="*/ 1858 w 3722"/>
                <a:gd name="T13" fmla="*/ 132 h 132"/>
                <a:gd name="T14" fmla="*/ 2481 w 3722"/>
                <a:gd name="T15" fmla="*/ 132 h 132"/>
                <a:gd name="T16" fmla="*/ 2481 w 3722"/>
                <a:gd name="T17" fmla="*/ 127 h 132"/>
                <a:gd name="T18" fmla="*/ 3099 w 3722"/>
                <a:gd name="T19" fmla="*/ 127 h 132"/>
                <a:gd name="T20" fmla="*/ 3099 w 3722"/>
                <a:gd name="T21" fmla="*/ 0 h 132"/>
                <a:gd name="T22" fmla="*/ 3722 w 3722"/>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2" h="132">
                  <a:moveTo>
                    <a:pt x="0" y="59"/>
                  </a:moveTo>
                  <a:lnTo>
                    <a:pt x="618" y="59"/>
                  </a:lnTo>
                  <a:lnTo>
                    <a:pt x="618" y="25"/>
                  </a:lnTo>
                  <a:lnTo>
                    <a:pt x="1240" y="25"/>
                  </a:lnTo>
                  <a:lnTo>
                    <a:pt x="1240" y="39"/>
                  </a:lnTo>
                  <a:lnTo>
                    <a:pt x="1858" y="39"/>
                  </a:lnTo>
                  <a:lnTo>
                    <a:pt x="1858" y="132"/>
                  </a:lnTo>
                  <a:lnTo>
                    <a:pt x="2481" y="132"/>
                  </a:lnTo>
                  <a:lnTo>
                    <a:pt x="2481" y="127"/>
                  </a:lnTo>
                  <a:lnTo>
                    <a:pt x="3099" y="127"/>
                  </a:lnTo>
                  <a:lnTo>
                    <a:pt x="3099" y="0"/>
                  </a:lnTo>
                  <a:lnTo>
                    <a:pt x="3722" y="0"/>
                  </a:lnTo>
                </a:path>
              </a:pathLst>
            </a:custGeom>
            <a:noFill/>
            <a:ln w="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44" name="Freeform 76"/>
            <p:cNvSpPr>
              <a:spLocks/>
            </p:cNvSpPr>
            <p:nvPr/>
          </p:nvSpPr>
          <p:spPr bwMode="auto">
            <a:xfrm>
              <a:off x="1902828" y="4084464"/>
              <a:ext cx="5910988" cy="208944"/>
            </a:xfrm>
            <a:custGeom>
              <a:avLst/>
              <a:gdLst>
                <a:gd name="T0" fmla="*/ 0 w 3722"/>
                <a:gd name="T1" fmla="*/ 73 h 132"/>
                <a:gd name="T2" fmla="*/ 618 w 3722"/>
                <a:gd name="T3" fmla="*/ 73 h 132"/>
                <a:gd name="T4" fmla="*/ 618 w 3722"/>
                <a:gd name="T5" fmla="*/ 107 h 132"/>
                <a:gd name="T6" fmla="*/ 1240 w 3722"/>
                <a:gd name="T7" fmla="*/ 107 h 132"/>
                <a:gd name="T8" fmla="*/ 1240 w 3722"/>
                <a:gd name="T9" fmla="*/ 93 h 132"/>
                <a:gd name="T10" fmla="*/ 1858 w 3722"/>
                <a:gd name="T11" fmla="*/ 93 h 132"/>
                <a:gd name="T12" fmla="*/ 1858 w 3722"/>
                <a:gd name="T13" fmla="*/ 0 h 132"/>
                <a:gd name="T14" fmla="*/ 2481 w 3722"/>
                <a:gd name="T15" fmla="*/ 0 h 132"/>
                <a:gd name="T16" fmla="*/ 2481 w 3722"/>
                <a:gd name="T17" fmla="*/ 5 h 132"/>
                <a:gd name="T18" fmla="*/ 3099 w 3722"/>
                <a:gd name="T19" fmla="*/ 5 h 132"/>
                <a:gd name="T20" fmla="*/ 3099 w 3722"/>
                <a:gd name="T21" fmla="*/ 132 h 132"/>
                <a:gd name="T22" fmla="*/ 3722 w 3722"/>
                <a:gd name="T23"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2" h="132">
                  <a:moveTo>
                    <a:pt x="0" y="73"/>
                  </a:moveTo>
                  <a:lnTo>
                    <a:pt x="618" y="73"/>
                  </a:lnTo>
                  <a:lnTo>
                    <a:pt x="618" y="107"/>
                  </a:lnTo>
                  <a:lnTo>
                    <a:pt x="1240" y="107"/>
                  </a:lnTo>
                  <a:lnTo>
                    <a:pt x="1240" y="93"/>
                  </a:lnTo>
                  <a:lnTo>
                    <a:pt x="1858" y="93"/>
                  </a:lnTo>
                  <a:lnTo>
                    <a:pt x="1858" y="0"/>
                  </a:lnTo>
                  <a:lnTo>
                    <a:pt x="2481" y="0"/>
                  </a:lnTo>
                  <a:lnTo>
                    <a:pt x="2481" y="5"/>
                  </a:lnTo>
                  <a:lnTo>
                    <a:pt x="3099" y="5"/>
                  </a:lnTo>
                  <a:lnTo>
                    <a:pt x="3099" y="132"/>
                  </a:lnTo>
                  <a:lnTo>
                    <a:pt x="3722" y="132"/>
                  </a:lnTo>
                </a:path>
              </a:pathLst>
            </a:custGeom>
            <a:noFill/>
            <a:ln w="0">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45" name="Oval 77"/>
            <p:cNvSpPr>
              <a:spLocks noChangeArrowheads="1"/>
            </p:cNvSpPr>
            <p:nvPr/>
          </p:nvSpPr>
          <p:spPr bwMode="auto">
            <a:xfrm>
              <a:off x="2360185" y="3658540"/>
              <a:ext cx="69296" cy="683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400">
                <a:latin typeface="+mn-lt"/>
              </a:endParaRPr>
            </a:p>
          </p:txBody>
        </p:sp>
        <p:sp>
          <p:nvSpPr>
            <p:cNvPr id="46" name="Oval 78"/>
            <p:cNvSpPr>
              <a:spLocks noChangeArrowheads="1"/>
            </p:cNvSpPr>
            <p:nvPr/>
          </p:nvSpPr>
          <p:spPr bwMode="auto">
            <a:xfrm>
              <a:off x="3347659" y="3911682"/>
              <a:ext cx="69296" cy="7232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400">
                <a:latin typeface="+mn-lt"/>
              </a:endParaRPr>
            </a:p>
          </p:txBody>
        </p:sp>
        <p:sp>
          <p:nvSpPr>
            <p:cNvPr id="47" name="Oval 79"/>
            <p:cNvSpPr>
              <a:spLocks noChangeArrowheads="1"/>
            </p:cNvSpPr>
            <p:nvPr/>
          </p:nvSpPr>
          <p:spPr bwMode="auto">
            <a:xfrm>
              <a:off x="4328205" y="3658540"/>
              <a:ext cx="69296" cy="683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400">
                <a:latin typeface="+mn-lt"/>
              </a:endParaRPr>
            </a:p>
          </p:txBody>
        </p:sp>
        <p:sp>
          <p:nvSpPr>
            <p:cNvPr id="48" name="Oval 80"/>
            <p:cNvSpPr>
              <a:spLocks noChangeArrowheads="1"/>
            </p:cNvSpPr>
            <p:nvPr/>
          </p:nvSpPr>
          <p:spPr bwMode="auto">
            <a:xfrm>
              <a:off x="5315678" y="3851411"/>
              <a:ext cx="69296" cy="683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400">
                <a:latin typeface="+mn-lt"/>
              </a:endParaRPr>
            </a:p>
          </p:txBody>
        </p:sp>
        <p:sp>
          <p:nvSpPr>
            <p:cNvPr id="49" name="Oval 81"/>
            <p:cNvSpPr>
              <a:spLocks noChangeArrowheads="1"/>
            </p:cNvSpPr>
            <p:nvPr/>
          </p:nvSpPr>
          <p:spPr bwMode="auto">
            <a:xfrm>
              <a:off x="6296224" y="3666577"/>
              <a:ext cx="72760" cy="683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400">
                <a:latin typeface="+mn-lt"/>
              </a:endParaRPr>
            </a:p>
          </p:txBody>
        </p:sp>
        <p:sp>
          <p:nvSpPr>
            <p:cNvPr id="50" name="Oval 82"/>
            <p:cNvSpPr>
              <a:spLocks noChangeArrowheads="1"/>
            </p:cNvSpPr>
            <p:nvPr/>
          </p:nvSpPr>
          <p:spPr bwMode="auto">
            <a:xfrm>
              <a:off x="7287163" y="3967936"/>
              <a:ext cx="69296" cy="7232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400">
                <a:latin typeface="+mn-lt"/>
              </a:endParaRPr>
            </a:p>
          </p:txBody>
        </p:sp>
        <p:sp>
          <p:nvSpPr>
            <p:cNvPr id="51" name="Oval 84"/>
            <p:cNvSpPr>
              <a:spLocks noChangeArrowheads="1"/>
            </p:cNvSpPr>
            <p:nvPr/>
          </p:nvSpPr>
          <p:spPr bwMode="auto">
            <a:xfrm>
              <a:off x="3347659" y="3911682"/>
              <a:ext cx="69296" cy="72327"/>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52" name="Oval 85"/>
            <p:cNvSpPr>
              <a:spLocks noChangeArrowheads="1"/>
            </p:cNvSpPr>
            <p:nvPr/>
          </p:nvSpPr>
          <p:spPr bwMode="auto">
            <a:xfrm>
              <a:off x="4328205" y="3658540"/>
              <a:ext cx="69296" cy="68307"/>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53" name="Oval 86"/>
            <p:cNvSpPr>
              <a:spLocks noChangeArrowheads="1"/>
            </p:cNvSpPr>
            <p:nvPr/>
          </p:nvSpPr>
          <p:spPr bwMode="auto">
            <a:xfrm>
              <a:off x="5315678" y="3851411"/>
              <a:ext cx="69296" cy="68307"/>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54" name="Oval 87"/>
            <p:cNvSpPr>
              <a:spLocks noChangeArrowheads="1"/>
            </p:cNvSpPr>
            <p:nvPr/>
          </p:nvSpPr>
          <p:spPr bwMode="auto">
            <a:xfrm>
              <a:off x="6296224" y="3666577"/>
              <a:ext cx="72760" cy="68307"/>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55" name="Oval 88"/>
            <p:cNvSpPr>
              <a:spLocks noChangeArrowheads="1"/>
            </p:cNvSpPr>
            <p:nvPr/>
          </p:nvSpPr>
          <p:spPr bwMode="auto">
            <a:xfrm>
              <a:off x="7287163" y="3967936"/>
              <a:ext cx="69296" cy="72327"/>
            </a:xfrm>
            <a:prstGeom prst="ellipse">
              <a:avLst/>
            </a:pr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a:defRPr/>
              </a:pPr>
              <a:endParaRPr lang="en-US" sz="1400">
                <a:latin typeface="+mn-lt"/>
              </a:endParaRPr>
            </a:p>
          </p:txBody>
        </p:sp>
        <p:sp>
          <p:nvSpPr>
            <p:cNvPr id="56" name="Line 89"/>
            <p:cNvSpPr>
              <a:spLocks noChangeShapeType="1"/>
            </p:cNvSpPr>
            <p:nvPr/>
          </p:nvSpPr>
          <p:spPr bwMode="auto">
            <a:xfrm>
              <a:off x="1902828" y="3799174"/>
              <a:ext cx="5910988" cy="0"/>
            </a:xfrm>
            <a:prstGeom prst="line">
              <a:avLst/>
            </a:prstGeom>
            <a:noFill/>
            <a:ln w="0">
              <a:solidFill>
                <a:srgbClr val="000000"/>
              </a:solidFill>
              <a:prstDash val="sysDash"/>
              <a:round/>
              <a:headEnd/>
              <a:tailEnd/>
            </a:ln>
            <a:extLst>
              <a:ext uri="{909E8E84-426E-40DD-AFC4-6F175D3DCCD1}">
                <a14:hiddenFill xmlns:a14="http://schemas.microsoft.com/office/drawing/2010/main">
                  <a:noFill/>
                </a14:hiddenFill>
              </a:ext>
            </a:extLst>
          </p:spPr>
          <p:txBody>
            <a:bodyPr/>
            <a:lstStyle/>
            <a:p>
              <a:pPr>
                <a:defRPr/>
              </a:pPr>
              <a:endParaRPr lang="en-US" sz="1400">
                <a:latin typeface="+mn-lt"/>
              </a:endParaRPr>
            </a:p>
          </p:txBody>
        </p:sp>
        <p:sp>
          <p:nvSpPr>
            <p:cNvPr id="57" name="Rectangle 90"/>
            <p:cNvSpPr>
              <a:spLocks noChangeArrowheads="1"/>
            </p:cNvSpPr>
            <p:nvPr/>
          </p:nvSpPr>
          <p:spPr bwMode="auto">
            <a:xfrm>
              <a:off x="7903902" y="2983492"/>
              <a:ext cx="332623" cy="1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500">
                  <a:solidFill>
                    <a:srgbClr val="000000"/>
                  </a:solidFill>
                  <a:latin typeface="+mn-lt"/>
                </a:rPr>
                <a:t>U99L</a:t>
              </a:r>
              <a:endParaRPr lang="en-US">
                <a:latin typeface="+mn-lt"/>
              </a:endParaRPr>
            </a:p>
          </p:txBody>
        </p:sp>
        <p:sp>
          <p:nvSpPr>
            <p:cNvPr id="58" name="Rectangle 91"/>
            <p:cNvSpPr>
              <a:spLocks noChangeArrowheads="1"/>
            </p:cNvSpPr>
            <p:nvPr/>
          </p:nvSpPr>
          <p:spPr bwMode="auto">
            <a:xfrm>
              <a:off x="7903902" y="3240653"/>
              <a:ext cx="332623" cy="19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500">
                  <a:solidFill>
                    <a:srgbClr val="000000"/>
                  </a:solidFill>
                  <a:latin typeface="+mn-lt"/>
                </a:rPr>
                <a:t>U90L</a:t>
              </a:r>
              <a:endParaRPr lang="en-US">
                <a:latin typeface="+mn-lt"/>
              </a:endParaRPr>
            </a:p>
          </p:txBody>
        </p:sp>
        <p:sp>
          <p:nvSpPr>
            <p:cNvPr id="59" name="Rectangle 92"/>
            <p:cNvSpPr>
              <a:spLocks noChangeArrowheads="1"/>
            </p:cNvSpPr>
            <p:nvPr/>
          </p:nvSpPr>
          <p:spPr bwMode="auto">
            <a:xfrm>
              <a:off x="7903902" y="4494315"/>
              <a:ext cx="308368" cy="19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500">
                  <a:solidFill>
                    <a:srgbClr val="000000"/>
                  </a:solidFill>
                  <a:latin typeface="+mn-lt"/>
                </a:rPr>
                <a:t>L99L</a:t>
              </a:r>
              <a:endParaRPr lang="en-US">
                <a:latin typeface="+mn-lt"/>
              </a:endParaRPr>
            </a:p>
          </p:txBody>
        </p:sp>
        <p:sp>
          <p:nvSpPr>
            <p:cNvPr id="60" name="Rectangle 93"/>
            <p:cNvSpPr>
              <a:spLocks noChangeArrowheads="1"/>
            </p:cNvSpPr>
            <p:nvPr/>
          </p:nvSpPr>
          <p:spPr bwMode="auto">
            <a:xfrm>
              <a:off x="7903902" y="4237153"/>
              <a:ext cx="308368" cy="19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500">
                  <a:solidFill>
                    <a:srgbClr val="000000"/>
                  </a:solidFill>
                  <a:latin typeface="+mn-lt"/>
                </a:rPr>
                <a:t>L90L</a:t>
              </a:r>
              <a:endParaRPr lang="en-US">
                <a:latin typeface="+mn-lt"/>
              </a:endParaRPr>
            </a:p>
          </p:txBody>
        </p:sp>
        <p:sp>
          <p:nvSpPr>
            <p:cNvPr id="61" name="Rectangle 100"/>
            <p:cNvSpPr>
              <a:spLocks noChangeArrowheads="1"/>
            </p:cNvSpPr>
            <p:nvPr/>
          </p:nvSpPr>
          <p:spPr bwMode="auto">
            <a:xfrm>
              <a:off x="4636573" y="5876557"/>
              <a:ext cx="661782" cy="27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700" b="1">
                  <a:solidFill>
                    <a:srgbClr val="000000"/>
                  </a:solidFill>
                  <a:latin typeface="+mn-lt"/>
                </a:rPr>
                <a:t>Reader</a:t>
              </a:r>
              <a:endParaRPr lang="en-US">
                <a:latin typeface="+mn-lt"/>
              </a:endParaRPr>
            </a:p>
          </p:txBody>
        </p:sp>
        <p:sp>
          <p:nvSpPr>
            <p:cNvPr id="62" name="Rectangle 101"/>
            <p:cNvSpPr>
              <a:spLocks noChangeArrowheads="1"/>
            </p:cNvSpPr>
            <p:nvPr/>
          </p:nvSpPr>
          <p:spPr bwMode="auto">
            <a:xfrm rot="16200000">
              <a:off x="127980" y="3601010"/>
              <a:ext cx="2981465" cy="23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700" b="1">
                  <a:solidFill>
                    <a:srgbClr val="000000"/>
                  </a:solidFill>
                  <a:latin typeface="+mn-lt"/>
                </a:rPr>
                <a:t>Percentage Selected by Adj</a:t>
              </a:r>
              <a:endParaRPr lang="en-US">
                <a:latin typeface="+mn-lt"/>
              </a:endParaRPr>
            </a:p>
          </p:txBody>
        </p:sp>
        <p:sp>
          <p:nvSpPr>
            <p:cNvPr id="63" name="Rectangle 102"/>
            <p:cNvSpPr>
              <a:spLocks noChangeArrowheads="1"/>
            </p:cNvSpPr>
            <p:nvPr/>
          </p:nvSpPr>
          <p:spPr bwMode="auto">
            <a:xfrm>
              <a:off x="3656029" y="1709738"/>
              <a:ext cx="3180708" cy="19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hangingPunct="0">
                <a:defRPr/>
              </a:pPr>
              <a:r>
                <a:rPr lang="en-US" sz="500" b="1" dirty="0">
                  <a:solidFill>
                    <a:srgbClr val="000000"/>
                  </a:solidFill>
                  <a:latin typeface="+mn-lt"/>
                </a:rPr>
                <a:t>Reader Preference Plot with Control Boundaries</a:t>
              </a:r>
              <a:endParaRPr lang="en-US" dirty="0">
                <a:latin typeface="+mn-lt"/>
              </a:endParaRPr>
            </a:p>
          </p:txBody>
        </p:sp>
      </p:grpSp>
      <p:sp>
        <p:nvSpPr>
          <p:cNvPr id="77830" name="Rectangle 2"/>
          <p:cNvSpPr>
            <a:spLocks noChangeArrowheads="1"/>
          </p:cNvSpPr>
          <p:nvPr/>
        </p:nvSpPr>
        <p:spPr bwMode="auto">
          <a:xfrm>
            <a:off x="485775" y="1366838"/>
            <a:ext cx="7793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b="1" u="sng" dirty="0">
                <a:solidFill>
                  <a:schemeClr val="tx2"/>
                </a:solidFill>
              </a:rPr>
              <a:t>Goals:  Sensitivity to performance; discriminate from randomness</a:t>
            </a:r>
          </a:p>
        </p:txBody>
      </p:sp>
      <p:pic>
        <p:nvPicPr>
          <p:cNvPr id="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935" y="4849123"/>
            <a:ext cx="2517423" cy="153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24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 versus </a:t>
            </a:r>
            <a:br>
              <a:rPr lang="en-US" dirty="0" smtClean="0"/>
            </a:br>
            <a:r>
              <a:rPr lang="en-US" dirty="0" smtClean="0"/>
              <a:t>intra-reader</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15521665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400" dirty="0" smtClean="0"/>
              <a:t>What is the difference between inter- and intra</a:t>
            </a:r>
            <a:endParaRPr lang="en-US" sz="2400" dirty="0"/>
          </a:p>
        </p:txBody>
      </p:sp>
      <p:sp>
        <p:nvSpPr>
          <p:cNvPr id="5" name="Content Placeholder 4"/>
          <p:cNvSpPr>
            <a:spLocks noGrp="1"/>
          </p:cNvSpPr>
          <p:nvPr>
            <p:ph idx="1"/>
          </p:nvPr>
        </p:nvSpPr>
        <p:spPr/>
        <p:txBody>
          <a:bodyPr/>
          <a:lstStyle/>
          <a:p>
            <a:pPr marL="342900" lvl="0" indent="-342900" defTabSz="914400" eaLnBrk="0" fontAlgn="base" hangingPunct="0">
              <a:lnSpc>
                <a:spcPct val="120000"/>
              </a:lnSpc>
              <a:spcAft>
                <a:spcPct val="0"/>
              </a:spcAft>
              <a:buFontTx/>
              <a:buChar char="•"/>
            </a:pPr>
            <a:r>
              <a:rPr lang="en-US" sz="2400" kern="0" dirty="0">
                <a:solidFill>
                  <a:srgbClr val="00877D"/>
                </a:solidFill>
                <a:cs typeface="+mn-cs"/>
              </a:rPr>
              <a:t>Total variance </a:t>
            </a:r>
          </a:p>
          <a:p>
            <a:pPr marL="742950" lvl="1" indent="-285750" defTabSz="914400" eaLnBrk="0" fontAlgn="base" hangingPunct="0">
              <a:lnSpc>
                <a:spcPct val="90000"/>
              </a:lnSpc>
              <a:spcAft>
                <a:spcPct val="0"/>
              </a:spcAft>
              <a:buFontTx/>
              <a:buChar char="–"/>
              <a:tabLst>
                <a:tab pos="2170113" algn="l"/>
              </a:tabLst>
            </a:pPr>
            <a:r>
              <a:rPr lang="en-US" sz="2000" kern="0" dirty="0">
                <a:solidFill>
                  <a:srgbClr val="666366"/>
                </a:solidFill>
              </a:rPr>
              <a:t>Inter-reader 	+</a:t>
            </a:r>
          </a:p>
          <a:p>
            <a:pPr marL="742950" lvl="1" indent="-285750" defTabSz="914400" eaLnBrk="0" fontAlgn="base" hangingPunct="0">
              <a:lnSpc>
                <a:spcPct val="90000"/>
              </a:lnSpc>
              <a:spcAft>
                <a:spcPct val="0"/>
              </a:spcAft>
              <a:buFontTx/>
              <a:buChar char="–"/>
              <a:tabLst>
                <a:tab pos="2170113" algn="l"/>
              </a:tabLst>
            </a:pPr>
            <a:r>
              <a:rPr lang="en-US" sz="2000" kern="0" dirty="0">
                <a:solidFill>
                  <a:srgbClr val="666366"/>
                </a:solidFill>
              </a:rPr>
              <a:t>Intra-reader 	+</a:t>
            </a:r>
          </a:p>
          <a:p>
            <a:pPr marL="742950" lvl="1" indent="-285750" defTabSz="914400" eaLnBrk="0" fontAlgn="base" hangingPunct="0">
              <a:lnSpc>
                <a:spcPct val="90000"/>
              </a:lnSpc>
              <a:spcAft>
                <a:spcPct val="0"/>
              </a:spcAft>
              <a:buFontTx/>
              <a:buChar char="–"/>
              <a:tabLst>
                <a:tab pos="2170113" algn="l"/>
              </a:tabLst>
            </a:pPr>
            <a:r>
              <a:rPr lang="en-US" sz="2000" kern="0" dirty="0">
                <a:solidFill>
                  <a:srgbClr val="666366"/>
                </a:solidFill>
              </a:rPr>
              <a:t>Biological 	+</a:t>
            </a:r>
          </a:p>
          <a:p>
            <a:pPr marL="742950" lvl="1" indent="-285750" defTabSz="914400" eaLnBrk="0" fontAlgn="base" hangingPunct="0">
              <a:lnSpc>
                <a:spcPct val="90000"/>
              </a:lnSpc>
              <a:spcAft>
                <a:spcPct val="0"/>
              </a:spcAft>
              <a:buFontTx/>
              <a:buChar char="–"/>
              <a:tabLst>
                <a:tab pos="2170113" algn="l"/>
              </a:tabLst>
            </a:pPr>
            <a:r>
              <a:rPr lang="en-US" sz="2000" kern="0" dirty="0">
                <a:solidFill>
                  <a:srgbClr val="666366"/>
                </a:solidFill>
              </a:rPr>
              <a:t>Imaging</a:t>
            </a:r>
          </a:p>
          <a:p>
            <a:pPr marL="342900" lvl="0" indent="-342900" defTabSz="914400" eaLnBrk="0" fontAlgn="base" hangingPunct="0">
              <a:lnSpc>
                <a:spcPct val="120000"/>
              </a:lnSpc>
              <a:spcAft>
                <a:spcPct val="0"/>
              </a:spcAft>
              <a:buFontTx/>
              <a:buChar char="•"/>
            </a:pPr>
            <a:r>
              <a:rPr lang="en-US" sz="2400" kern="0" dirty="0">
                <a:solidFill>
                  <a:srgbClr val="00877D"/>
                </a:solidFill>
                <a:cs typeface="+mn-cs"/>
              </a:rPr>
              <a:t>Inter-reader variability</a:t>
            </a:r>
          </a:p>
          <a:p>
            <a:pPr marL="742950" lvl="1" indent="-285750" defTabSz="914400" eaLnBrk="0" fontAlgn="base" hangingPunct="0">
              <a:lnSpc>
                <a:spcPct val="90000"/>
              </a:lnSpc>
              <a:spcAft>
                <a:spcPct val="0"/>
              </a:spcAft>
              <a:buFontTx/>
              <a:buChar char="–"/>
            </a:pPr>
            <a:r>
              <a:rPr lang="en-US" sz="2000" kern="0" dirty="0">
                <a:solidFill>
                  <a:srgbClr val="666366"/>
                </a:solidFill>
              </a:rPr>
              <a:t>Minimized by reader training</a:t>
            </a:r>
          </a:p>
          <a:p>
            <a:pPr marL="742950" lvl="1" indent="-285750" defTabSz="914400" eaLnBrk="0" fontAlgn="base" hangingPunct="0">
              <a:lnSpc>
                <a:spcPct val="90000"/>
              </a:lnSpc>
              <a:spcAft>
                <a:spcPct val="0"/>
              </a:spcAft>
              <a:buFontTx/>
              <a:buChar char="–"/>
            </a:pPr>
            <a:r>
              <a:rPr lang="en-US" sz="2000" kern="0" dirty="0">
                <a:solidFill>
                  <a:srgbClr val="666366"/>
                </a:solidFill>
              </a:rPr>
              <a:t>Not minimized by same-lesion selection!!!</a:t>
            </a:r>
          </a:p>
          <a:p>
            <a:pPr marL="342900" lvl="0" indent="-342900" defTabSz="914400" eaLnBrk="0" fontAlgn="base" hangingPunct="0">
              <a:lnSpc>
                <a:spcPct val="120000"/>
              </a:lnSpc>
              <a:spcAft>
                <a:spcPct val="0"/>
              </a:spcAft>
              <a:buFontTx/>
              <a:buChar char="•"/>
            </a:pPr>
            <a:r>
              <a:rPr lang="en-US" sz="2400" kern="0" dirty="0">
                <a:solidFill>
                  <a:srgbClr val="00877D"/>
                </a:solidFill>
                <a:cs typeface="+mn-cs"/>
              </a:rPr>
              <a:t>Intra-reader variability</a:t>
            </a:r>
          </a:p>
          <a:p>
            <a:pPr marL="742950" lvl="1" indent="-285750" defTabSz="914400" eaLnBrk="0" fontAlgn="base" hangingPunct="0">
              <a:lnSpc>
                <a:spcPct val="90000"/>
              </a:lnSpc>
              <a:spcAft>
                <a:spcPct val="0"/>
              </a:spcAft>
              <a:buFontTx/>
              <a:buChar char="–"/>
            </a:pPr>
            <a:r>
              <a:rPr lang="en-US" sz="2000" kern="0" dirty="0">
                <a:solidFill>
                  <a:srgbClr val="666366"/>
                </a:solidFill>
              </a:rPr>
              <a:t>Consistency, nothing more</a:t>
            </a:r>
          </a:p>
          <a:p>
            <a:pPr marL="742950" lvl="1" indent="-285750" defTabSz="914400" eaLnBrk="0" fontAlgn="base" hangingPunct="0">
              <a:lnSpc>
                <a:spcPct val="90000"/>
              </a:lnSpc>
              <a:spcAft>
                <a:spcPct val="0"/>
              </a:spcAft>
              <a:buFontTx/>
              <a:buChar char="–"/>
            </a:pPr>
            <a:r>
              <a:rPr lang="en-US" sz="2000" kern="0" dirty="0">
                <a:solidFill>
                  <a:srgbClr val="666366"/>
                </a:solidFill>
              </a:rPr>
              <a:t>Not an evaluation of accuracy</a:t>
            </a:r>
          </a:p>
          <a:p>
            <a:pPr marL="742950" lvl="1" indent="-285750" defTabSz="914400" eaLnBrk="0" fontAlgn="base" hangingPunct="0">
              <a:lnSpc>
                <a:spcPct val="90000"/>
              </a:lnSpc>
              <a:spcAft>
                <a:spcPct val="0"/>
              </a:spcAft>
              <a:buFontTx/>
              <a:buChar char="–"/>
            </a:pPr>
            <a:r>
              <a:rPr lang="en-US" sz="2000" kern="0" dirty="0">
                <a:solidFill>
                  <a:srgbClr val="666366"/>
                </a:solidFill>
              </a:rPr>
              <a:t>Minimized by training</a:t>
            </a:r>
          </a:p>
          <a:p>
            <a:pPr lvl="1"/>
            <a:endParaRPr lang="en-US" dirty="0" smtClean="0"/>
          </a:p>
          <a:p>
            <a:pPr marL="457200" lvl="1" indent="0">
              <a:buNone/>
            </a:pPr>
            <a:endParaRPr lang="en-US" dirty="0"/>
          </a:p>
        </p:txBody>
      </p:sp>
    </p:spTree>
    <p:extLst>
      <p:ext uri="{BB962C8B-B14F-4D97-AF65-F5344CB8AC3E}">
        <p14:creationId xmlns:p14="http://schemas.microsoft.com/office/powerpoint/2010/main" val="4174327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Agenda</a:t>
            </a:r>
            <a:endParaRPr lang="en-GB" sz="2400" dirty="0"/>
          </a:p>
        </p:txBody>
      </p:sp>
      <p:sp>
        <p:nvSpPr>
          <p:cNvPr id="5" name="Content Placeholder 4"/>
          <p:cNvSpPr>
            <a:spLocks noGrp="1"/>
          </p:cNvSpPr>
          <p:nvPr>
            <p:ph idx="1"/>
          </p:nvPr>
        </p:nvSpPr>
        <p:spPr/>
        <p:txBody>
          <a:bodyPr>
            <a:normAutofit/>
          </a:bodyPr>
          <a:lstStyle/>
          <a:p>
            <a:pPr marL="342900" indent="-342900">
              <a:lnSpc>
                <a:spcPct val="150000"/>
              </a:lnSpc>
              <a:buFont typeface="Wingdings" panose="05000000000000000000" pitchFamily="2" charset="2"/>
              <a:buChar char="Ø"/>
            </a:pPr>
            <a:r>
              <a:rPr lang="en-US" sz="2000" dirty="0"/>
              <a:t>Objectives of Performance Monitoring</a:t>
            </a:r>
          </a:p>
          <a:p>
            <a:pPr marL="342900" indent="-342900">
              <a:lnSpc>
                <a:spcPct val="150000"/>
              </a:lnSpc>
              <a:buFont typeface="Wingdings" panose="05000000000000000000" pitchFamily="2" charset="2"/>
              <a:buChar char="Ø"/>
            </a:pPr>
            <a:r>
              <a:rPr lang="en-US" sz="2000" dirty="0"/>
              <a:t>Background</a:t>
            </a:r>
          </a:p>
          <a:p>
            <a:pPr marL="342900" indent="-342900">
              <a:lnSpc>
                <a:spcPct val="150000"/>
              </a:lnSpc>
              <a:buFont typeface="Wingdings" panose="05000000000000000000" pitchFamily="2" charset="2"/>
              <a:buChar char="Ø"/>
            </a:pPr>
            <a:r>
              <a:rPr lang="en-US" sz="2000" dirty="0"/>
              <a:t>Multiple Readers and Accuracy</a:t>
            </a:r>
          </a:p>
          <a:p>
            <a:pPr marL="342900" indent="-342900">
              <a:lnSpc>
                <a:spcPct val="150000"/>
              </a:lnSpc>
              <a:buFont typeface="Wingdings" panose="05000000000000000000" pitchFamily="2" charset="2"/>
              <a:buChar char="Ø"/>
            </a:pPr>
            <a:r>
              <a:rPr lang="en-US" sz="2000" dirty="0"/>
              <a:t>Disagreement</a:t>
            </a:r>
          </a:p>
          <a:p>
            <a:pPr marL="342900" indent="-342900">
              <a:lnSpc>
                <a:spcPct val="150000"/>
              </a:lnSpc>
              <a:buFont typeface="Wingdings" panose="05000000000000000000" pitchFamily="2" charset="2"/>
              <a:buChar char="Ø"/>
            </a:pPr>
            <a:r>
              <a:rPr lang="en-US" sz="2000" dirty="0"/>
              <a:t>Evaluation – Why and How</a:t>
            </a:r>
          </a:p>
          <a:p>
            <a:pPr marL="342900" indent="-342900">
              <a:lnSpc>
                <a:spcPct val="150000"/>
              </a:lnSpc>
              <a:buFont typeface="Wingdings" panose="05000000000000000000" pitchFamily="2" charset="2"/>
              <a:buChar char="Ø"/>
            </a:pPr>
            <a:r>
              <a:rPr lang="en-US" sz="2000" dirty="0"/>
              <a:t>Inter- versus Intra-Reader </a:t>
            </a:r>
            <a:r>
              <a:rPr lang="en-US" sz="2000" dirty="0" smtClean="0"/>
              <a:t>Performance</a:t>
            </a:r>
          </a:p>
          <a:p>
            <a:pPr marL="342900" indent="-342900">
              <a:lnSpc>
                <a:spcPct val="150000"/>
              </a:lnSpc>
              <a:buFont typeface="Wingdings" panose="05000000000000000000" pitchFamily="2" charset="2"/>
              <a:buChar char="Ø"/>
            </a:pPr>
            <a:r>
              <a:rPr lang="en-US" sz="2000" dirty="0" smtClean="0"/>
              <a:t>Conclusions</a:t>
            </a:r>
            <a:endParaRPr lang="en-US" sz="2000" dirty="0"/>
          </a:p>
          <a:p>
            <a:endParaRPr lang="en-US" sz="2000" dirty="0"/>
          </a:p>
        </p:txBody>
      </p:sp>
    </p:spTree>
    <p:extLst>
      <p:ext uri="{BB962C8B-B14F-4D97-AF65-F5344CB8AC3E}">
        <p14:creationId xmlns:p14="http://schemas.microsoft.com/office/powerpoint/2010/main" val="261265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Conclusions</a:t>
            </a:r>
            <a:endParaRPr lang="en-US" dirty="0"/>
          </a:p>
        </p:txBody>
      </p:sp>
      <p:sp>
        <p:nvSpPr>
          <p:cNvPr id="2" name="Content Placeholder 1"/>
          <p:cNvSpPr>
            <a:spLocks noGrp="1"/>
          </p:cNvSpPr>
          <p:nvPr>
            <p:ph idx="1"/>
          </p:nvPr>
        </p:nvSpPr>
        <p:spPr/>
        <p:txBody>
          <a:bodyPr/>
          <a:lstStyle/>
          <a:p>
            <a:pPr marL="342900" lvl="0" indent="-342900" defTabSz="914400" eaLnBrk="0" fontAlgn="base" hangingPunct="0">
              <a:lnSpc>
                <a:spcPct val="120000"/>
              </a:lnSpc>
              <a:spcAft>
                <a:spcPct val="0"/>
              </a:spcAft>
              <a:buFontTx/>
              <a:buChar char="•"/>
            </a:pPr>
            <a:r>
              <a:rPr lang="en-US" sz="2400" u="sng" kern="0" dirty="0">
                <a:solidFill>
                  <a:srgbClr val="00877D"/>
                </a:solidFill>
                <a:cs typeface="+mn-cs"/>
              </a:rPr>
              <a:t>Adjudication rate </a:t>
            </a:r>
            <a:r>
              <a:rPr lang="en-US" sz="2400" kern="0" dirty="0">
                <a:solidFill>
                  <a:srgbClr val="00877D"/>
                </a:solidFill>
                <a:cs typeface="+mn-cs"/>
              </a:rPr>
              <a:t>is a very blunt instrument and tells you nothing specific about reader </a:t>
            </a:r>
            <a:r>
              <a:rPr lang="en-US" sz="2400" kern="0" dirty="0" smtClean="0">
                <a:solidFill>
                  <a:srgbClr val="00877D"/>
                </a:solidFill>
                <a:cs typeface="+mn-cs"/>
              </a:rPr>
              <a:t>performance</a:t>
            </a:r>
          </a:p>
          <a:p>
            <a:pPr marL="342900" lvl="0" indent="-342900" defTabSz="914400" eaLnBrk="0" fontAlgn="base" hangingPunct="0">
              <a:lnSpc>
                <a:spcPct val="120000"/>
              </a:lnSpc>
              <a:spcAft>
                <a:spcPct val="0"/>
              </a:spcAft>
              <a:buFontTx/>
              <a:buChar char="•"/>
            </a:pPr>
            <a:endParaRPr lang="en-US" sz="2400" kern="0" dirty="0">
              <a:solidFill>
                <a:srgbClr val="00877D"/>
              </a:solidFill>
              <a:cs typeface="+mn-cs"/>
            </a:endParaRPr>
          </a:p>
          <a:p>
            <a:pPr marL="342900" lvl="0" indent="-342900" defTabSz="914400" eaLnBrk="0" fontAlgn="base" hangingPunct="0">
              <a:lnSpc>
                <a:spcPct val="120000"/>
              </a:lnSpc>
              <a:spcAft>
                <a:spcPct val="0"/>
              </a:spcAft>
              <a:buFontTx/>
              <a:buChar char="•"/>
            </a:pPr>
            <a:r>
              <a:rPr lang="en-US" sz="2400" u="sng" kern="0" dirty="0">
                <a:solidFill>
                  <a:srgbClr val="00877D"/>
                </a:solidFill>
                <a:cs typeface="+mn-cs"/>
              </a:rPr>
              <a:t>Metrics</a:t>
            </a:r>
            <a:r>
              <a:rPr lang="en-US" sz="2400" kern="0" dirty="0">
                <a:solidFill>
                  <a:srgbClr val="00877D"/>
                </a:solidFill>
                <a:cs typeface="+mn-cs"/>
              </a:rPr>
              <a:t> are just that and by themselves do not provide little information on reader performance unless evaluated as an integrated </a:t>
            </a:r>
            <a:r>
              <a:rPr lang="en-US" sz="2400" kern="0" dirty="0" smtClean="0">
                <a:solidFill>
                  <a:srgbClr val="00877D"/>
                </a:solidFill>
                <a:cs typeface="+mn-cs"/>
              </a:rPr>
              <a:t>whole</a:t>
            </a:r>
          </a:p>
          <a:p>
            <a:pPr marL="342900" lvl="0" indent="-342900" defTabSz="914400" eaLnBrk="0" fontAlgn="base" hangingPunct="0">
              <a:lnSpc>
                <a:spcPct val="120000"/>
              </a:lnSpc>
              <a:spcAft>
                <a:spcPct val="0"/>
              </a:spcAft>
              <a:buFontTx/>
              <a:buChar char="•"/>
            </a:pPr>
            <a:endParaRPr lang="en-US" sz="2400" kern="0" dirty="0">
              <a:solidFill>
                <a:srgbClr val="00877D"/>
              </a:solidFill>
              <a:cs typeface="+mn-cs"/>
            </a:endParaRPr>
          </a:p>
          <a:p>
            <a:pPr marL="342900" lvl="0" indent="-342900" defTabSz="914400" eaLnBrk="0" fontAlgn="base" hangingPunct="0">
              <a:lnSpc>
                <a:spcPct val="120000"/>
              </a:lnSpc>
              <a:spcAft>
                <a:spcPct val="0"/>
              </a:spcAft>
              <a:buFontTx/>
              <a:buChar char="•"/>
            </a:pPr>
            <a:r>
              <a:rPr lang="en-US" sz="2400" u="sng" kern="0" dirty="0">
                <a:solidFill>
                  <a:srgbClr val="00877D"/>
                </a:solidFill>
                <a:cs typeface="+mn-cs"/>
              </a:rPr>
              <a:t>Change</a:t>
            </a:r>
            <a:r>
              <a:rPr lang="en-US" sz="2400" kern="0" dirty="0">
                <a:solidFill>
                  <a:srgbClr val="00877D"/>
                </a:solidFill>
                <a:cs typeface="+mn-cs"/>
              </a:rPr>
              <a:t> in reader performance is much more important than a single snapshot</a:t>
            </a:r>
          </a:p>
          <a:p>
            <a:endParaRPr lang="en-US" dirty="0"/>
          </a:p>
        </p:txBody>
      </p:sp>
    </p:spTree>
    <p:extLst>
      <p:ext uri="{BB962C8B-B14F-4D97-AF65-F5344CB8AC3E}">
        <p14:creationId xmlns:p14="http://schemas.microsoft.com/office/powerpoint/2010/main" val="259661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pic>
        <p:nvPicPr>
          <p:cNvPr id="4" name="Picture 2"/>
          <p:cNvPicPr>
            <a:picLocks noGrp="1" noChangeAspect="1" noChangeArrowheads="1" noCrop="1"/>
          </p:cNvPicPr>
          <p:nvPr>
            <p:ph idx="1"/>
          </p:nvPr>
        </p:nvPicPr>
        <p:blipFill>
          <a:blip r:embed="rId2">
            <a:extLst>
              <a:ext uri="{BEBA8EAE-BF5A-486C-A8C5-ECC9F3942E4B}">
                <a14:imgProps xmlns:a14="http://schemas.microsoft.com/office/drawing/2010/main">
                  <a14:imgLayer r:embed="rId3">
                    <a14:imgEffect>
                      <a14:artisticPhotocopy/>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1465558" y="1323833"/>
            <a:ext cx="6212884" cy="512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001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Objectives of Performance Measurement</a:t>
            </a:r>
            <a:endParaRPr lang="en-US" sz="2400"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1800" b="1" u="sng" dirty="0" smtClean="0"/>
              <a:t>Primary Objective</a:t>
            </a:r>
          </a:p>
          <a:p>
            <a:pPr marL="742950" lvl="1" indent="-285750">
              <a:buFont typeface="Arial" panose="020B0604020202020204" pitchFamily="34" charset="0"/>
              <a:buChar char="•"/>
            </a:pPr>
            <a:r>
              <a:rPr lang="en-US" sz="1800" dirty="0" smtClean="0"/>
              <a:t>Identify a single reader whose performance is degraded to the point that action should be taken in order to preserve the integrity of the data</a:t>
            </a:r>
          </a:p>
          <a:p>
            <a:pPr marL="742950" lvl="1" indent="-285750">
              <a:buFont typeface="Arial" panose="020B0604020202020204" pitchFamily="34" charset="0"/>
              <a:buChar char="•"/>
            </a:pPr>
            <a:endParaRPr lang="en-US" sz="1800" dirty="0" smtClean="0"/>
          </a:p>
          <a:p>
            <a:pPr marL="285750" indent="-285750">
              <a:buFont typeface="Arial" panose="020B0604020202020204" pitchFamily="34" charset="0"/>
              <a:buChar char="•"/>
            </a:pPr>
            <a:r>
              <a:rPr lang="en-US" sz="1800" b="1" u="sng" dirty="0" smtClean="0"/>
              <a:t>Secondary Objective</a:t>
            </a:r>
          </a:p>
          <a:p>
            <a:pPr marL="742950" lvl="1" indent="-285750">
              <a:buFont typeface="Arial" panose="020B0604020202020204" pitchFamily="34" charset="0"/>
              <a:buChar char="•"/>
            </a:pPr>
            <a:r>
              <a:rPr lang="en-US" sz="1800" dirty="0" smtClean="0"/>
              <a:t>To identify any trends that indicate either a significant bias or error with respect to the protocol-defined criteria and indicates that the readers, as a whole, need recalibration</a:t>
            </a:r>
            <a:endParaRPr lang="en-US" sz="1800" dirty="0"/>
          </a:p>
        </p:txBody>
      </p:sp>
    </p:spTree>
    <p:extLst>
      <p:ext uri="{BB962C8B-B14F-4D97-AF65-F5344CB8AC3E}">
        <p14:creationId xmlns:p14="http://schemas.microsoft.com/office/powerpoint/2010/main" val="248172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1589088"/>
            <a:ext cx="7772400" cy="1362075"/>
          </a:xfrm>
        </p:spPr>
        <p:txBody>
          <a:bodyPr/>
          <a:lstStyle/>
          <a:p>
            <a:pPr algn="ctr"/>
            <a:r>
              <a:rPr lang="en-US" dirty="0" smtClean="0"/>
              <a:t>Background</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559258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Background</a:t>
            </a:r>
            <a:endParaRPr lang="en-US" sz="2400" dirty="0"/>
          </a:p>
        </p:txBody>
      </p:sp>
      <p:sp>
        <p:nvSpPr>
          <p:cNvPr id="3" name="Content Placeholder 2"/>
          <p:cNvSpPr>
            <a:spLocks noGrp="1"/>
          </p:cNvSpPr>
          <p:nvPr>
            <p:ph idx="1"/>
          </p:nvPr>
        </p:nvSpPr>
        <p:spPr/>
        <p:txBody>
          <a:bodyPr>
            <a:normAutofit/>
          </a:bodyPr>
          <a:lstStyle/>
          <a:p>
            <a:pPr marL="342900" indent="-342900">
              <a:lnSpc>
                <a:spcPct val="100000"/>
              </a:lnSpc>
              <a:buFont typeface="Arial" panose="020B0604020202020204" pitchFamily="34" charset="0"/>
              <a:buChar char="•"/>
            </a:pPr>
            <a:r>
              <a:rPr lang="en-US" sz="2000" dirty="0" smtClean="0"/>
              <a:t>Clinton-Kessler </a:t>
            </a:r>
            <a:r>
              <a:rPr lang="en-US" sz="2000" dirty="0"/>
              <a:t>Oncology </a:t>
            </a:r>
            <a:r>
              <a:rPr lang="en-US" sz="2000" dirty="0" smtClean="0"/>
              <a:t>Initiative (1996)</a:t>
            </a:r>
          </a:p>
          <a:p>
            <a:pPr marL="800100" lvl="1" indent="-342900">
              <a:lnSpc>
                <a:spcPct val="100000"/>
              </a:lnSpc>
              <a:buFont typeface="Arial" panose="020B0604020202020204" pitchFamily="34" charset="0"/>
              <a:buChar char="•"/>
            </a:pPr>
            <a:r>
              <a:rPr lang="en-US" sz="2000" dirty="0" smtClean="0"/>
              <a:t>Tumor size evidence of benefit</a:t>
            </a:r>
          </a:p>
          <a:p>
            <a:pPr marL="800100" lvl="1" indent="-342900">
              <a:lnSpc>
                <a:spcPct val="100000"/>
              </a:lnSpc>
              <a:buFont typeface="Arial" panose="020B0604020202020204" pitchFamily="34" charset="0"/>
              <a:buChar char="•"/>
            </a:pPr>
            <a:r>
              <a:rPr lang="en-US" sz="2000" dirty="0" smtClean="0"/>
              <a:t>Imaging-based endpoints</a:t>
            </a:r>
          </a:p>
          <a:p>
            <a:pPr marL="800100" lvl="1" indent="-342900">
              <a:lnSpc>
                <a:spcPct val="100000"/>
              </a:lnSpc>
              <a:buFont typeface="Arial" panose="020B0604020202020204" pitchFamily="34" charset="0"/>
              <a:buChar char="•"/>
            </a:pPr>
            <a:r>
              <a:rPr lang="en-US" sz="2000" dirty="0" smtClean="0"/>
              <a:t>No defined process</a:t>
            </a:r>
          </a:p>
          <a:p>
            <a:pPr marL="800100" lvl="1" indent="-342900">
              <a:lnSpc>
                <a:spcPct val="100000"/>
              </a:lnSpc>
              <a:buFont typeface="Arial" panose="020B0604020202020204" pitchFamily="34" charset="0"/>
              <a:buChar char="•"/>
            </a:pPr>
            <a:r>
              <a:rPr lang="en-US" sz="2000" dirty="0" smtClean="0"/>
              <a:t>RECIST in development</a:t>
            </a:r>
          </a:p>
          <a:p>
            <a:pPr marL="800100" lvl="1" indent="-342900">
              <a:lnSpc>
                <a:spcPct val="100000"/>
              </a:lnSpc>
              <a:buFont typeface="Arial" panose="020B0604020202020204" pitchFamily="34" charset="0"/>
              <a:buChar char="•"/>
            </a:pPr>
            <a:endParaRPr lang="en-US" sz="2000" dirty="0" smtClean="0"/>
          </a:p>
          <a:p>
            <a:pPr marL="342900" indent="-342900">
              <a:lnSpc>
                <a:spcPct val="100000"/>
              </a:lnSpc>
              <a:buFont typeface="Arial" panose="020B0604020202020204" pitchFamily="34" charset="0"/>
              <a:buChar char="•"/>
            </a:pPr>
            <a:r>
              <a:rPr lang="en-US" sz="2000" dirty="0" smtClean="0"/>
              <a:t>Diagnostic Agents and Medical Practice</a:t>
            </a:r>
          </a:p>
          <a:p>
            <a:pPr marL="800100" lvl="1" indent="-342900">
              <a:lnSpc>
                <a:spcPct val="100000"/>
              </a:lnSpc>
              <a:buFont typeface="Arial" panose="020B0604020202020204" pitchFamily="34" charset="0"/>
              <a:buChar char="•"/>
            </a:pPr>
            <a:r>
              <a:rPr lang="en-US" sz="2000" dirty="0" smtClean="0"/>
              <a:t>Variability between readers</a:t>
            </a:r>
          </a:p>
          <a:p>
            <a:pPr marL="800100" lvl="1" indent="-342900">
              <a:lnSpc>
                <a:spcPct val="100000"/>
              </a:lnSpc>
              <a:buFont typeface="Arial" panose="020B0604020202020204" pitchFamily="34" charset="0"/>
              <a:buChar char="•"/>
            </a:pPr>
            <a:r>
              <a:rPr lang="en-US" sz="2000" dirty="0" smtClean="0"/>
              <a:t>Multiple opinions but one endpoint</a:t>
            </a:r>
          </a:p>
          <a:p>
            <a:pPr marL="800100" lvl="1" indent="-342900">
              <a:lnSpc>
                <a:spcPct val="100000"/>
              </a:lnSpc>
              <a:buFont typeface="Arial" panose="020B0604020202020204" pitchFamily="34" charset="0"/>
              <a:buChar char="•"/>
            </a:pPr>
            <a:endParaRPr lang="en-US" sz="2000" dirty="0" smtClean="0"/>
          </a:p>
          <a:p>
            <a:pPr marL="342900" indent="-342900">
              <a:lnSpc>
                <a:spcPct val="100000"/>
              </a:lnSpc>
              <a:buFont typeface="Arial" panose="020B0604020202020204" pitchFamily="34" charset="0"/>
              <a:buChar char="•"/>
            </a:pPr>
            <a:r>
              <a:rPr lang="en-US" sz="2000" dirty="0" smtClean="0"/>
              <a:t>ODAC</a:t>
            </a:r>
          </a:p>
          <a:p>
            <a:pPr marL="800100" lvl="1" indent="-342900">
              <a:lnSpc>
                <a:spcPct val="100000"/>
              </a:lnSpc>
              <a:buFont typeface="Arial" panose="020B0604020202020204" pitchFamily="34" charset="0"/>
              <a:buChar char="•"/>
            </a:pPr>
            <a:r>
              <a:rPr lang="en-US" sz="2000" dirty="0" smtClean="0"/>
              <a:t>40% Discordance = Questionable data quality</a:t>
            </a:r>
          </a:p>
          <a:p>
            <a:pPr marL="800100" lvl="1" indent="-342900">
              <a:lnSpc>
                <a:spcPct val="100000"/>
              </a:lnSpc>
              <a:buFont typeface="Arial" panose="020B0604020202020204" pitchFamily="34" charset="0"/>
              <a:buChar char="•"/>
            </a:pPr>
            <a:r>
              <a:rPr lang="en-US" sz="2000" dirty="0" smtClean="0"/>
              <a:t>No clear reason why 40% is the threshold</a:t>
            </a:r>
          </a:p>
        </p:txBody>
      </p:sp>
    </p:spTree>
    <p:extLst>
      <p:ext uri="{BB962C8B-B14F-4D97-AF65-F5344CB8AC3E}">
        <p14:creationId xmlns:p14="http://schemas.microsoft.com/office/powerpoint/2010/main" val="11967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eaLnBrk="1" hangingPunct="1"/>
            <a:r>
              <a:rPr lang="en-US" altLang="en-US" sz="2400" dirty="0" smtClean="0"/>
              <a:t>Reader Performance Guidelines</a:t>
            </a:r>
          </a:p>
        </p:txBody>
      </p:sp>
      <p:sp>
        <p:nvSpPr>
          <p:cNvPr id="10246" name="Rectangle 3"/>
          <p:cNvSpPr>
            <a:spLocks noGrp="1" noChangeArrowheads="1"/>
          </p:cNvSpPr>
          <p:nvPr>
            <p:ph idx="1"/>
          </p:nvPr>
        </p:nvSpPr>
        <p:spPr>
          <a:xfrm>
            <a:off x="457200" y="1220168"/>
            <a:ext cx="5187950" cy="5328899"/>
          </a:xfrm>
        </p:spPr>
        <p:txBody>
          <a:bodyPr/>
          <a:lstStyle/>
          <a:p>
            <a:pPr eaLnBrk="1" hangingPunct="1">
              <a:lnSpc>
                <a:spcPct val="80000"/>
              </a:lnSpc>
              <a:defRPr/>
            </a:pPr>
            <a:r>
              <a:rPr lang="en-US" sz="1800" dirty="0" smtClean="0"/>
              <a:t>“We recommend that </a:t>
            </a:r>
            <a:r>
              <a:rPr lang="en-US" sz="1800" u="sng" dirty="0" smtClean="0"/>
              <a:t>at least two blinded readers</a:t>
            </a:r>
            <a:r>
              <a:rPr lang="en-US" sz="1800" dirty="0" smtClean="0"/>
              <a:t> (and preferably three or more) evaluate images for each study that is intended to demonstrate efficacy…”</a:t>
            </a:r>
          </a:p>
          <a:p>
            <a:pPr eaLnBrk="1" hangingPunct="1">
              <a:lnSpc>
                <a:spcPct val="80000"/>
              </a:lnSpc>
              <a:defRPr/>
            </a:pPr>
            <a:endParaRPr lang="en-US" sz="1800" dirty="0" smtClean="0"/>
          </a:p>
          <a:p>
            <a:pPr eaLnBrk="1" hangingPunct="1">
              <a:lnSpc>
                <a:spcPct val="80000"/>
              </a:lnSpc>
              <a:defRPr/>
            </a:pPr>
            <a:r>
              <a:rPr lang="en-US" sz="1800" dirty="0" smtClean="0"/>
              <a:t>“The use of multiple readers allows for an </a:t>
            </a:r>
            <a:r>
              <a:rPr lang="en-US" sz="1800" u="sng" dirty="0" smtClean="0"/>
              <a:t>evaluation of the reproducibility</a:t>
            </a:r>
            <a:r>
              <a:rPr lang="en-US" sz="1800" dirty="0" smtClean="0"/>
              <a:t> of the readings (i.e., interreader variability) …. “</a:t>
            </a:r>
          </a:p>
          <a:p>
            <a:pPr eaLnBrk="1" hangingPunct="1">
              <a:lnSpc>
                <a:spcPct val="80000"/>
              </a:lnSpc>
              <a:defRPr/>
            </a:pPr>
            <a:endParaRPr lang="en-US" sz="1800" dirty="0" smtClean="0"/>
          </a:p>
          <a:p>
            <a:pPr eaLnBrk="1" hangingPunct="1">
              <a:lnSpc>
                <a:spcPct val="80000"/>
              </a:lnSpc>
              <a:defRPr/>
            </a:pPr>
            <a:r>
              <a:rPr lang="en-US" sz="1800" dirty="0" smtClean="0"/>
              <a:t>“We recommend that </a:t>
            </a:r>
            <a:r>
              <a:rPr lang="en-US" sz="1800" u="sng" dirty="0" smtClean="0"/>
              <a:t>consistency among readers be measured quantitatively</a:t>
            </a:r>
            <a:r>
              <a:rPr lang="en-US" sz="1800" dirty="0" smtClean="0"/>
              <a:t> (e.g., with the kappa statistic).”</a:t>
            </a:r>
          </a:p>
          <a:p>
            <a:pPr eaLnBrk="1" hangingPunct="1">
              <a:lnSpc>
                <a:spcPct val="80000"/>
              </a:lnSpc>
              <a:buFont typeface="Wingdings" pitchFamily="2" charset="2"/>
              <a:buNone/>
              <a:defRPr/>
            </a:pPr>
            <a:endParaRPr lang="en-US" sz="1800" dirty="0" smtClean="0"/>
          </a:p>
        </p:txBody>
      </p:sp>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1143000"/>
            <a:ext cx="3422650" cy="4419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87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nchor="b">
            <a:noAutofit/>
          </a:bodyPr>
          <a:lstStyle/>
          <a:p>
            <a:r>
              <a:rPr lang="en-US" sz="2400" dirty="0" smtClean="0"/>
              <a:t>Medical Rater Bias – </a:t>
            </a:r>
            <a:br>
              <a:rPr lang="en-US" sz="2400" dirty="0" smtClean="0"/>
            </a:br>
            <a:r>
              <a:rPr lang="en-US" sz="2400" dirty="0" smtClean="0"/>
              <a:t>According to Dr. R. Owen, 1982, JAMA</a:t>
            </a:r>
          </a:p>
        </p:txBody>
      </p:sp>
      <p:sp>
        <p:nvSpPr>
          <p:cNvPr id="35842" name="Content Placeholder 2"/>
          <p:cNvSpPr>
            <a:spLocks noGrp="1"/>
          </p:cNvSpPr>
          <p:nvPr>
            <p:ph idx="1"/>
          </p:nvPr>
        </p:nvSpPr>
        <p:spPr/>
        <p:txBody>
          <a:bodyPr/>
          <a:lstStyle/>
          <a:p>
            <a:r>
              <a:rPr lang="en-US" sz="2000" smtClean="0"/>
              <a:t>Rivalry </a:t>
            </a:r>
          </a:p>
          <a:p>
            <a:r>
              <a:rPr lang="en-US" sz="2000" smtClean="0"/>
              <a:t>Personal habit</a:t>
            </a:r>
          </a:p>
          <a:p>
            <a:r>
              <a:rPr lang="en-US" sz="2000" smtClean="0"/>
              <a:t>Moral</a:t>
            </a:r>
          </a:p>
          <a:p>
            <a:r>
              <a:rPr lang="en-US" sz="2000" smtClean="0"/>
              <a:t>Clinical practice</a:t>
            </a:r>
          </a:p>
          <a:p>
            <a:r>
              <a:rPr lang="en-US" sz="2000" smtClean="0"/>
              <a:t>Do Something</a:t>
            </a:r>
          </a:p>
          <a:p>
            <a:r>
              <a:rPr lang="en-US" sz="2000" smtClean="0"/>
              <a:t>Favored design</a:t>
            </a:r>
          </a:p>
          <a:p>
            <a:r>
              <a:rPr lang="en-US" sz="2000" smtClean="0"/>
              <a:t>Resource allocation</a:t>
            </a:r>
          </a:p>
          <a:p>
            <a:r>
              <a:rPr lang="en-US" sz="2000" smtClean="0"/>
              <a:t>Prestigious journal</a:t>
            </a:r>
          </a:p>
          <a:p>
            <a:r>
              <a:rPr lang="en-US" sz="2000" smtClean="0"/>
              <a:t>Prominent author</a:t>
            </a:r>
          </a:p>
          <a:p>
            <a:r>
              <a:rPr lang="en-US" sz="2000" smtClean="0"/>
              <a:t>Famous institution</a:t>
            </a:r>
          </a:p>
        </p:txBody>
      </p:sp>
      <p:sp>
        <p:nvSpPr>
          <p:cNvPr id="35843" name="Content Placeholder 3"/>
          <p:cNvSpPr>
            <a:spLocks noGrp="1"/>
          </p:cNvSpPr>
          <p:nvPr>
            <p:ph sz="half" idx="4294967295"/>
          </p:nvPr>
        </p:nvSpPr>
        <p:spPr>
          <a:xfrm>
            <a:off x="5334000" y="1524000"/>
            <a:ext cx="3810000" cy="4114800"/>
          </a:xfrm>
        </p:spPr>
        <p:txBody>
          <a:bodyPr/>
          <a:lstStyle/>
          <a:p>
            <a:r>
              <a:rPr lang="en-US" sz="2000" dirty="0" smtClean="0"/>
              <a:t>Flashy title</a:t>
            </a:r>
          </a:p>
          <a:p>
            <a:r>
              <a:rPr lang="en-US" sz="2000" dirty="0" smtClean="0"/>
              <a:t>Subtracted question</a:t>
            </a:r>
          </a:p>
          <a:p>
            <a:r>
              <a:rPr lang="en-US" sz="2000" dirty="0" smtClean="0"/>
              <a:t>Credential </a:t>
            </a:r>
          </a:p>
          <a:p>
            <a:r>
              <a:rPr lang="en-US" sz="2000" dirty="0" smtClean="0"/>
              <a:t>Esteemed professor</a:t>
            </a:r>
          </a:p>
          <a:p>
            <a:r>
              <a:rPr lang="en-US" sz="2000" dirty="0" smtClean="0"/>
              <a:t>Bankbook</a:t>
            </a:r>
          </a:p>
          <a:p>
            <a:r>
              <a:rPr lang="en-US" sz="2000" dirty="0" smtClean="0"/>
              <a:t>Friendship</a:t>
            </a:r>
          </a:p>
          <a:p>
            <a:r>
              <a:rPr lang="en-US" sz="2000" dirty="0" smtClean="0"/>
              <a:t>Omission</a:t>
            </a:r>
          </a:p>
          <a:p>
            <a:r>
              <a:rPr lang="en-US" sz="2000" dirty="0" smtClean="0"/>
              <a:t>Tradition</a:t>
            </a:r>
          </a:p>
          <a:p>
            <a:r>
              <a:rPr lang="en-US" sz="2000" dirty="0" smtClean="0"/>
              <a:t>…</a:t>
            </a:r>
          </a:p>
          <a:p>
            <a:r>
              <a:rPr lang="en-US" sz="2000" dirty="0" smtClean="0"/>
              <a:t>I am an epidemiologist</a:t>
            </a:r>
          </a:p>
          <a:p>
            <a:endParaRPr lang="en-US" sz="2000" dirty="0" smtClean="0"/>
          </a:p>
        </p:txBody>
      </p:sp>
    </p:spTree>
    <p:extLst>
      <p:ext uri="{BB962C8B-B14F-4D97-AF65-F5344CB8AC3E}">
        <p14:creationId xmlns:p14="http://schemas.microsoft.com/office/powerpoint/2010/main" val="2959543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544638"/>
            <a:ext cx="7772400" cy="1362075"/>
          </a:xfrm>
        </p:spPr>
        <p:txBody>
          <a:bodyPr/>
          <a:lstStyle/>
          <a:p>
            <a:r>
              <a:rPr lang="en-US" dirty="0" smtClean="0"/>
              <a:t>Multiple readers and Accuracy</a:t>
            </a:r>
            <a:endParaRPr lang="en-US" dirty="0"/>
          </a:p>
        </p:txBody>
      </p:sp>
      <p:sp>
        <p:nvSpPr>
          <p:cNvPr id="9" name="Text Placeholder 8"/>
          <p:cNvSpPr>
            <a:spLocks noGrp="1"/>
          </p:cNvSpPr>
          <p:nvPr>
            <p:ph type="body" idx="1"/>
          </p:nvPr>
        </p:nvSpPr>
        <p:spPr/>
        <p:txBody>
          <a:bodyPr/>
          <a:lstStyle/>
          <a:p>
            <a:endParaRPr lang="en-US"/>
          </a:p>
        </p:txBody>
      </p:sp>
    </p:spTree>
    <p:extLst>
      <p:ext uri="{BB962C8B-B14F-4D97-AF65-F5344CB8AC3E}">
        <p14:creationId xmlns:p14="http://schemas.microsoft.com/office/powerpoint/2010/main" val="41910755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bg1"/>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ap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tx1">
                <a:lumMod val="65000"/>
                <a:lumOff val="35000"/>
              </a:schemeClr>
            </a:solidFill>
          </a:defRPr>
        </a:defPPr>
      </a:lstStyle>
    </a:txDef>
  </a:objectDefaults>
  <a:extraClrSchemeLst/>
</a:theme>
</file>

<file path=ppt/theme/theme4.xml><?xml version="1.0" encoding="utf-8"?>
<a:theme xmlns:a="http://schemas.openxmlformats.org/drawingml/2006/main" name="Text Slide">
  <a:themeElements>
    <a:clrScheme name="Custom 1">
      <a:dk1>
        <a:srgbClr val="231F20"/>
      </a:dk1>
      <a:lt1>
        <a:srgbClr val="DCD8D6"/>
      </a:lt1>
      <a:dk2>
        <a:srgbClr val="00A19A"/>
      </a:dk2>
      <a:lt2>
        <a:srgbClr val="FFFFFF"/>
      </a:lt2>
      <a:accent1>
        <a:srgbClr val="B31C27"/>
      </a:accent1>
      <a:accent2>
        <a:srgbClr val="FD7F3E"/>
      </a:accent2>
      <a:accent3>
        <a:srgbClr val="3A2D61"/>
      </a:accent3>
      <a:accent4>
        <a:srgbClr val="80BD01"/>
      </a:accent4>
      <a:accent5>
        <a:srgbClr val="762058"/>
      </a:accent5>
      <a:accent6>
        <a:srgbClr val="FCD91D"/>
      </a:accent6>
      <a:hlink>
        <a:srgbClr val="762058"/>
      </a:hlink>
      <a:folHlink>
        <a:srgbClr val="533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5.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bg1"/>
            </a:solidFill>
          </a:defRPr>
        </a:defPPr>
      </a:lstStyle>
    </a:txDef>
  </a:objectDefaults>
  <a:extraClrSchemeLst/>
</a:theme>
</file>

<file path=ppt/theme/theme7.xml><?xml version="1.0" encoding="utf-8"?>
<a:theme xmlns:a="http://schemas.openxmlformats.org/drawingml/2006/main" name="1_Chap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tx1">
                <a:lumMod val="65000"/>
                <a:lumOff val="35000"/>
              </a:schemeClr>
            </a:solidFill>
          </a:defRPr>
        </a:defPPr>
      </a:lstStyle>
    </a:txDef>
  </a:objectDefaults>
  <a:extraClrSchemeLst/>
</a:theme>
</file>

<file path=ppt/theme/theme8.xml><?xml version="1.0" encoding="utf-8"?>
<a:theme xmlns:a="http://schemas.openxmlformats.org/drawingml/2006/main" name="1_Text Slide">
  <a:themeElements>
    <a:clrScheme name="Custom 1">
      <a:dk1>
        <a:srgbClr val="231F20"/>
      </a:dk1>
      <a:lt1>
        <a:srgbClr val="DCD8D6"/>
      </a:lt1>
      <a:dk2>
        <a:srgbClr val="00A19A"/>
      </a:dk2>
      <a:lt2>
        <a:srgbClr val="FFFFFF"/>
      </a:lt2>
      <a:accent1>
        <a:srgbClr val="B31C27"/>
      </a:accent1>
      <a:accent2>
        <a:srgbClr val="FD7F3E"/>
      </a:accent2>
      <a:accent3>
        <a:srgbClr val="3A2D61"/>
      </a:accent3>
      <a:accent4>
        <a:srgbClr val="80BD01"/>
      </a:accent4>
      <a:accent5>
        <a:srgbClr val="762058"/>
      </a:accent5>
      <a:accent6>
        <a:srgbClr val="FCD91D"/>
      </a:accent6>
      <a:hlink>
        <a:srgbClr val="762058"/>
      </a:hlink>
      <a:folHlink>
        <a:srgbClr val="53388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200" dirty="0" err="1" smtClean="0">
            <a:solidFill>
              <a:srgbClr val="666666"/>
            </a:soli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1513</Words>
  <Application>Microsoft Office PowerPoint</Application>
  <PresentationFormat>On-screen Show (4:3)</PresentationFormat>
  <Paragraphs>650</Paragraphs>
  <Slides>31</Slides>
  <Notes>9</Notes>
  <HiddenSlides>0</HiddenSlides>
  <MMClips>0</MMClips>
  <ScaleCrop>false</ScaleCrop>
  <HeadingPairs>
    <vt:vector size="4" baseType="variant">
      <vt:variant>
        <vt:lpstr>Theme</vt:lpstr>
      </vt:variant>
      <vt:variant>
        <vt:i4>8</vt:i4>
      </vt:variant>
      <vt:variant>
        <vt:lpstr>Slide Titles</vt:lpstr>
      </vt:variant>
      <vt:variant>
        <vt:i4>31</vt:i4>
      </vt:variant>
    </vt:vector>
  </HeadingPairs>
  <TitlesOfParts>
    <vt:vector size="39" baseType="lpstr">
      <vt:lpstr>Title Slide</vt:lpstr>
      <vt:lpstr>Custom Design</vt:lpstr>
      <vt:lpstr>Chapter Slide</vt:lpstr>
      <vt:lpstr>Text Slide</vt:lpstr>
      <vt:lpstr>1_Blank Presentation</vt:lpstr>
      <vt:lpstr>1_Title Slide</vt:lpstr>
      <vt:lpstr>1_Chapter Slide</vt:lpstr>
      <vt:lpstr>1_Text Slide</vt:lpstr>
      <vt:lpstr>Reader Performance: Detection and Monitoring a</vt:lpstr>
      <vt:lpstr>Why do we measure performance?  </vt:lpstr>
      <vt:lpstr>Agenda</vt:lpstr>
      <vt:lpstr>Objectives of Performance Measurement</vt:lpstr>
      <vt:lpstr>Background</vt:lpstr>
      <vt:lpstr>Background</vt:lpstr>
      <vt:lpstr>Reader Performance Guidelines</vt:lpstr>
      <vt:lpstr>Medical Rater Bias –  According to Dr. R. Owen, 1982, JAMA</vt:lpstr>
      <vt:lpstr>Multiple readers and Accuracy</vt:lpstr>
      <vt:lpstr>‘Two Readers are Better than One’</vt:lpstr>
      <vt:lpstr>Assumptions of Reader Performance Monitoring</vt:lpstr>
      <vt:lpstr>Disagreement a normal expected result</vt:lpstr>
      <vt:lpstr>Discordance</vt:lpstr>
      <vt:lpstr>Reader Agreement with Equal Performance </vt:lpstr>
      <vt:lpstr>Reader Agreement with Increased Prevalence</vt:lpstr>
      <vt:lpstr>Reader Agreement  with Severe Reader 2 Bias</vt:lpstr>
      <vt:lpstr>Reader Performance and Agreement </vt:lpstr>
      <vt:lpstr>Agreement/Disagreement for Date of Progression</vt:lpstr>
      <vt:lpstr>Evaluation  Why and how</vt:lpstr>
      <vt:lpstr>What Can We Measure with 2+1 Readers</vt:lpstr>
      <vt:lpstr>Agreement/Disagreement for Date of Progression</vt:lpstr>
      <vt:lpstr>Longitudinal Agreement Rates  Trends or Random Variability</vt:lpstr>
      <vt:lpstr>Agreement for Date of Progression Windows</vt:lpstr>
      <vt:lpstr>P-Chart for Adjudicator Selection</vt:lpstr>
      <vt:lpstr>Common and Uncommon  Reader Performance Metrics</vt:lpstr>
      <vt:lpstr>Adjudication Rate and Beyond</vt:lpstr>
      <vt:lpstr>Comprehensive reader performance management</vt:lpstr>
      <vt:lpstr>Inter- versus  intra-reader</vt:lpstr>
      <vt:lpstr>What is the difference between inter- and intra</vt:lpstr>
      <vt:lpstr>Conclusions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2014-01-15T21:59:00Z</dcterms:created>
  <dcterms:modified xsi:type="dcterms:W3CDTF">2016-03-17T21:27:56Z</dcterms:modified>
</cp:coreProperties>
</file>