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81" r:id="rId2"/>
    <p:sldId id="333" r:id="rId3"/>
    <p:sldId id="332" r:id="rId4"/>
    <p:sldId id="374" r:id="rId5"/>
    <p:sldId id="395" r:id="rId6"/>
    <p:sldId id="378" r:id="rId7"/>
    <p:sldId id="390" r:id="rId8"/>
    <p:sldId id="382" r:id="rId9"/>
    <p:sldId id="379" r:id="rId10"/>
    <p:sldId id="380" r:id="rId11"/>
    <p:sldId id="388" r:id="rId12"/>
    <p:sldId id="358" r:id="rId13"/>
    <p:sldId id="386" r:id="rId14"/>
    <p:sldId id="391" r:id="rId15"/>
    <p:sldId id="385" r:id="rId16"/>
    <p:sldId id="384" r:id="rId17"/>
    <p:sldId id="392" r:id="rId18"/>
    <p:sldId id="383" r:id="rId19"/>
    <p:sldId id="387" r:id="rId20"/>
    <p:sldId id="375" r:id="rId21"/>
    <p:sldId id="396" r:id="rId22"/>
    <p:sldId id="397" r:id="rId23"/>
    <p:sldId id="394" r:id="rId24"/>
    <p:sldId id="355" r:id="rId25"/>
    <p:sldId id="398" r:id="rId26"/>
    <p:sldId id="377" r:id="rId27"/>
    <p:sldId id="393" r:id="rId28"/>
    <p:sldId id="368" r:id="rId29"/>
    <p:sldId id="399" r:id="rId30"/>
    <p:sldId id="400" r:id="rId31"/>
    <p:sldId id="366" r:id="rId32"/>
    <p:sldId id="376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52">
          <p15:clr>
            <a:srgbClr val="A4A3A4"/>
          </p15:clr>
        </p15:guide>
        <p15:guide id="2" orient="horz" pos="2685">
          <p15:clr>
            <a:srgbClr val="A4A3A4"/>
          </p15:clr>
        </p15:guide>
        <p15:guide id="3" pos="2879">
          <p15:clr>
            <a:srgbClr val="A4A3A4"/>
          </p15:clr>
        </p15:guide>
        <p15:guide id="4" pos="3027">
          <p15:clr>
            <a:srgbClr val="A4A3A4"/>
          </p15:clr>
        </p15:guide>
        <p15:guide id="5" pos="5533">
          <p15:clr>
            <a:srgbClr val="A4A3A4"/>
          </p15:clr>
        </p15:guide>
        <p15:guide id="6" pos="2733">
          <p15:clr>
            <a:srgbClr val="A4A3A4"/>
          </p15:clr>
        </p15:guide>
        <p15:guide id="7" pos="2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el Patel" initials="NP" lastIdx="7" clrIdx="0">
    <p:extLst>
      <p:ext uri="{19B8F6BF-5375-455C-9EA6-DF929625EA0E}">
        <p15:presenceInfo xmlns:p15="http://schemas.microsoft.com/office/powerpoint/2012/main" xmlns="" userId="Neel Patel" providerId="None"/>
      </p:ext>
    </p:extLst>
  </p:cmAuthor>
  <p:cmAuthor id="2" name="Paul Galette" initials="PG" lastIdx="7" clrIdx="1">
    <p:extLst>
      <p:ext uri="{19B8F6BF-5375-455C-9EA6-DF929625EA0E}">
        <p15:presenceInfo xmlns:p15="http://schemas.microsoft.com/office/powerpoint/2012/main" xmlns="" userId="Paul Galet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B13"/>
    <a:srgbClr val="0ACEE8"/>
    <a:srgbClr val="9E0017"/>
    <a:srgbClr val="001A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0" autoAdjust="0"/>
    <p:restoredTop sz="80996" autoAdjust="0"/>
  </p:normalViewPr>
  <p:slideViewPr>
    <p:cSldViewPr snapToGrid="0" showGuides="1">
      <p:cViewPr varScale="1">
        <p:scale>
          <a:sx n="106" d="100"/>
          <a:sy n="106" d="100"/>
        </p:scale>
        <p:origin x="-1770" y="-90"/>
      </p:cViewPr>
      <p:guideLst>
        <p:guide orient="horz" pos="752"/>
        <p:guide orient="horz" pos="2685"/>
        <p:guide pos="2879"/>
        <p:guide pos="3027"/>
        <p:guide pos="5533"/>
        <p:guide pos="2733"/>
        <p:guide pos="2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A8971-52B8-4C5A-99D8-986A596F2912}" type="datetimeFigureOut">
              <a:rPr lang="en-GB" smtClean="0"/>
              <a:pPr/>
              <a:t>08/09/2017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53C8-14E4-49A7-A1A5-3BF810B81E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90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552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594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745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767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126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6088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9642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T/CT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riteria for early prediction of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esponse to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mmune checkpoint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inhibitor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herapy (PECRIT)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054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59152" y="1192388"/>
            <a:ext cx="8423275" cy="3070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9152" y="4322020"/>
            <a:ext cx="8424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152" y="288639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40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919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59152" y="4599183"/>
            <a:ext cx="84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822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743011"/>
            <a:ext cx="6872400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330262"/>
            <a:ext cx="6870542" cy="333425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Header title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8431" y="357283"/>
            <a:ext cx="552823" cy="47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61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139827"/>
            <a:ext cx="6864352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your statement text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8431" y="357283"/>
            <a:ext cx="552823" cy="47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0000" y="1539685"/>
            <a:ext cx="8418513" cy="2729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9152" y="1191711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9152" y="4322020"/>
            <a:ext cx="8424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233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0000" y="1304363"/>
            <a:ext cx="8423275" cy="29644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4322020"/>
            <a:ext cx="8424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722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59153" y="1192434"/>
            <a:ext cx="3979486" cy="30700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805363" y="1193800"/>
            <a:ext cx="3978275" cy="3068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52" y="288639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59152" y="4322020"/>
            <a:ext cx="3979486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7217" y="4322020"/>
            <a:ext cx="3996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605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0000" y="1194204"/>
            <a:ext cx="3973875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805363" y="1194204"/>
            <a:ext cx="3978275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7"/>
          </p:nvPr>
        </p:nvSpPr>
        <p:spPr>
          <a:xfrm>
            <a:off x="360000" y="1516484"/>
            <a:ext cx="3973875" cy="2742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/>
          </p:nvPr>
        </p:nvSpPr>
        <p:spPr>
          <a:xfrm>
            <a:off x="4805363" y="1516484"/>
            <a:ext cx="3978275" cy="27459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60000" y="4322020"/>
            <a:ext cx="3973875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8800" y="4322020"/>
            <a:ext cx="3984838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803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2363400" y="1193800"/>
            <a:ext cx="4417200" cy="3311525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film icon to insert your Standard (4x3 video)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134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1627200" y="1193800"/>
            <a:ext cx="5889600" cy="3312000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film icon to insert your widescreen (16x9) video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932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2" y="1193239"/>
            <a:ext cx="3979485" cy="3069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98800" y="1193800"/>
            <a:ext cx="3982697" cy="2882900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798800" y="4176618"/>
            <a:ext cx="3996266" cy="349249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9152" y="288639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458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2" y="1190626"/>
            <a:ext cx="3986213" cy="30755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98800" y="1190626"/>
            <a:ext cx="3996794" cy="1228724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798800" y="2517776"/>
            <a:ext cx="3996266" cy="253999"/>
          </a:xfr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4798800" y="2844801"/>
            <a:ext cx="3996794" cy="1228724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98800" y="4171951"/>
            <a:ext cx="3996266" cy="253999"/>
          </a:xfr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721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152" y="1190613"/>
            <a:ext cx="8424000" cy="30692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152" y="4704001"/>
            <a:ext cx="2565024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3029" y="4704001"/>
            <a:ext cx="830123" cy="273844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59152" y="288639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7" y="4704001"/>
            <a:ext cx="3164730" cy="273844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9152" y="4599183"/>
            <a:ext cx="84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59152" y="1078541"/>
            <a:ext cx="842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2645" y="349093"/>
            <a:ext cx="554400" cy="4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97" r:id="rId12"/>
    <p:sldLayoutId id="2147483666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0000" y="3399814"/>
            <a:ext cx="6872400" cy="1107996"/>
          </a:xfrm>
        </p:spPr>
        <p:txBody>
          <a:bodyPr/>
          <a:lstStyle/>
          <a:p>
            <a:r>
              <a:rPr lang="en-US" sz="1800" dirty="0"/>
              <a:t>PINTAD Call</a:t>
            </a:r>
          </a:p>
          <a:p>
            <a:r>
              <a:rPr lang="en-US" sz="1800" dirty="0"/>
              <a:t>08Sep2017</a:t>
            </a:r>
          </a:p>
          <a:p>
            <a:r>
              <a:rPr lang="en-US" sz="1800" dirty="0"/>
              <a:t>Paul Galette and Neel Patel</a:t>
            </a:r>
          </a:p>
          <a:p>
            <a:r>
              <a:rPr lang="en-US" sz="1800" dirty="0"/>
              <a:t>Experimental Medicine Imaging, GSK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2132542"/>
            <a:ext cx="6870542" cy="666849"/>
          </a:xfrm>
        </p:spPr>
        <p:txBody>
          <a:bodyPr/>
          <a:lstStyle/>
          <a:p>
            <a:r>
              <a:rPr lang="en-US" dirty="0"/>
              <a:t>What quality does pharma expect in multi-center FDG-PET studies?</a:t>
            </a:r>
          </a:p>
        </p:txBody>
      </p:sp>
    </p:spTree>
    <p:extLst>
      <p:ext uri="{BB962C8B-B14F-4D97-AF65-F5344CB8AC3E}">
        <p14:creationId xmlns:p14="http://schemas.microsoft.com/office/powerpoint/2010/main" xmlns="" val="105277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Different reconstruction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SUV RECONSTRUCTION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5248" y="1113183"/>
            <a:ext cx="1805317" cy="344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336064" y="4703435"/>
            <a:ext cx="2512035" cy="3231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500" b="1" dirty="0"/>
              <a:t>Unable to measure SUV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106726" y="4679340"/>
            <a:ext cx="2335474" cy="3231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500" b="1" dirty="0"/>
              <a:t>Able to measure SUV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6131" y="2671763"/>
            <a:ext cx="14144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0594" y="1113183"/>
            <a:ext cx="1735931" cy="344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5588" y="2711053"/>
            <a:ext cx="1393962" cy="54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107531" y="3801053"/>
            <a:ext cx="1871663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b="1" dirty="0"/>
              <a:t>SAME PATIENT SAME VISIT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5588" y="4124219"/>
            <a:ext cx="885824" cy="36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PINTAD 08Sep17</a:t>
            </a:r>
          </a:p>
        </p:txBody>
      </p:sp>
    </p:spTree>
    <p:extLst>
      <p:ext uri="{BB962C8B-B14F-4D97-AF65-F5344CB8AC3E}">
        <p14:creationId xmlns:p14="http://schemas.microsoft.com/office/powerpoint/2010/main" xmlns="" val="28773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>
          <a:xfrm>
            <a:off x="359152" y="1888563"/>
            <a:ext cx="8423275" cy="171823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Collaborators should: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Identify when imaging is performed inconsistently, when altered </a:t>
            </a:r>
            <a:r>
              <a:rPr lang="en-US" dirty="0" err="1"/>
              <a:t>biodistribution</a:t>
            </a:r>
            <a:r>
              <a:rPr lang="en-US" dirty="0"/>
              <a:t> is suspected, or when SUV cannot be obtained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71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Common SUV Measures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9152" y="1281068"/>
            <a:ext cx="3209548" cy="322221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Heterogeneous tumor uptake</a:t>
            </a:r>
          </a:p>
          <a:p>
            <a:endParaRPr lang="en-US" sz="18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4"/>
          <p:cNvSpPr txBox="1"/>
          <p:nvPr/>
        </p:nvSpPr>
        <p:spPr>
          <a:xfrm>
            <a:off x="359152" y="4357753"/>
            <a:ext cx="3197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Futura"/>
              </a:rPr>
              <a:t>Image credit:  Frings, et al. Radiology 2014 273:2, 539-548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52" y="1705878"/>
            <a:ext cx="2688848" cy="2484432"/>
          </a:xfrm>
          <a:prstGeom prst="rect">
            <a:avLst/>
          </a:prstGeom>
        </p:spPr>
      </p:pic>
      <p:sp>
        <p:nvSpPr>
          <p:cNvPr id="1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68700" y="1705878"/>
            <a:ext cx="5214452" cy="2797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How are lesions contoured?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How many?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What values are you collecting?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How does consistency/noise affect this measurement?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13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Common SUV Measures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359152" y="4755301"/>
            <a:ext cx="2565024" cy="273844"/>
          </a:xfrm>
        </p:spPr>
        <p:txBody>
          <a:bodyPr/>
          <a:lstStyle/>
          <a:p>
            <a:r>
              <a:rPr lang="en-GB" dirty="0"/>
              <a:t>PINTAD 08Sep17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9152" y="1281068"/>
            <a:ext cx="3209548" cy="322221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Heterogeneous tumor uptake</a:t>
            </a:r>
          </a:p>
          <a:p>
            <a:endParaRPr lang="en-US" sz="18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SUVmax</a:t>
            </a:r>
            <a:endParaRPr lang="en-US" dirty="0"/>
          </a:p>
        </p:txBody>
      </p:sp>
      <p:sp>
        <p:nvSpPr>
          <p:cNvPr id="11" name="TextBox 4"/>
          <p:cNvSpPr txBox="1"/>
          <p:nvPr/>
        </p:nvSpPr>
        <p:spPr>
          <a:xfrm>
            <a:off x="359152" y="4357753"/>
            <a:ext cx="3197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Futura"/>
              </a:rPr>
              <a:t>Image credit:  Frings, et al. Radiology 2014 273:2, 539-548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52" y="1705878"/>
            <a:ext cx="2777748" cy="2566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152" y="1648170"/>
            <a:ext cx="2952088" cy="2651875"/>
          </a:xfrm>
          <a:prstGeom prst="rect">
            <a:avLst/>
          </a:prstGeom>
        </p:spPr>
      </p:pic>
      <p:sp>
        <p:nvSpPr>
          <p:cNvPr id="1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56286" y="1705878"/>
            <a:ext cx="5226866" cy="2797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Highest single voxel value within a lesion; sensitive to image noise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Was imaging consistent?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Are you considering the lesion with highest value within the patient?</a:t>
            </a:r>
          </a:p>
          <a:p>
            <a:endParaRPr lang="en-US" sz="20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02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Common SUV Measures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359152" y="4755301"/>
            <a:ext cx="2565024" cy="273844"/>
          </a:xfrm>
        </p:spPr>
        <p:txBody>
          <a:bodyPr/>
          <a:lstStyle/>
          <a:p>
            <a:r>
              <a:rPr lang="en-GB" dirty="0"/>
              <a:t>PINTAD 08Sep17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SUVmax</a:t>
            </a:r>
            <a:r>
              <a:rPr lang="en-US" dirty="0"/>
              <a:t> noise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52" y="1137712"/>
            <a:ext cx="5839186" cy="3450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6525" y="1766444"/>
            <a:ext cx="3016627" cy="21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69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Common SUV Measures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9152" y="1281068"/>
            <a:ext cx="3209548" cy="322221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Heterogeneous tumor uptake</a:t>
            </a:r>
          </a:p>
          <a:p>
            <a:endParaRPr lang="en-US" sz="18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SUVpeak</a:t>
            </a:r>
            <a:endParaRPr lang="en-US" dirty="0"/>
          </a:p>
        </p:txBody>
      </p:sp>
      <p:sp>
        <p:nvSpPr>
          <p:cNvPr id="11" name="TextBox 4"/>
          <p:cNvSpPr txBox="1"/>
          <p:nvPr/>
        </p:nvSpPr>
        <p:spPr>
          <a:xfrm>
            <a:off x="359152" y="4357753"/>
            <a:ext cx="3197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Futura"/>
              </a:rPr>
              <a:t>Image credit:  Frings, et al. Radiology 2014 273:2, 539-548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52" y="1705878"/>
            <a:ext cx="2777748" cy="2566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152" y="1705878"/>
            <a:ext cx="2857130" cy="2566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152" y="1705878"/>
            <a:ext cx="2887396" cy="2566574"/>
          </a:xfrm>
          <a:prstGeom prst="rect">
            <a:avLst/>
          </a:prstGeom>
        </p:spPr>
      </p:pic>
      <p:sp>
        <p:nvSpPr>
          <p:cNvPr id="1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56286" y="1705878"/>
            <a:ext cx="5226866" cy="2797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Average of voxels; considered less subject to image noise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Which definition of </a:t>
            </a:r>
            <a:r>
              <a:rPr lang="en-US" sz="2000" dirty="0" err="1"/>
              <a:t>SUVpeak</a:t>
            </a:r>
            <a:r>
              <a:rPr lang="en-US" sz="2000" dirty="0"/>
              <a:t>?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Average within a sphere centered on </a:t>
            </a:r>
            <a:r>
              <a:rPr lang="en-US" sz="2000" dirty="0" err="1"/>
              <a:t>SUVmax</a:t>
            </a:r>
            <a:r>
              <a:rPr lang="en-US" sz="2000" dirty="0"/>
              <a:t>, average of the hottest voxels, some other definition?</a:t>
            </a:r>
          </a:p>
          <a:p>
            <a:endParaRPr lang="en-US" sz="20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4691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Common SUV Measures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9152" y="1281068"/>
            <a:ext cx="3209548" cy="322221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Heterogeneous tumor uptake</a:t>
            </a:r>
          </a:p>
          <a:p>
            <a:endParaRPr lang="en-US" sz="18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SUVpeak</a:t>
            </a:r>
            <a:r>
              <a:rPr lang="en-US" dirty="0"/>
              <a:t>—PERCIST definition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365359" y="4357753"/>
            <a:ext cx="3197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Futura"/>
              </a:rPr>
              <a:t>Image credit:  Frings, et al. Radiology 2014 273:2, 539-548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52" y="1705878"/>
            <a:ext cx="2777748" cy="2566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152" y="1705878"/>
            <a:ext cx="2857130" cy="2566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152" y="1705878"/>
            <a:ext cx="2887396" cy="2566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152" y="1705878"/>
            <a:ext cx="2805696" cy="2566574"/>
          </a:xfrm>
          <a:prstGeom prst="rect">
            <a:avLst/>
          </a:prstGeom>
        </p:spPr>
      </p:pic>
      <p:sp>
        <p:nvSpPr>
          <p:cNvPr id="1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62493" y="1705878"/>
            <a:ext cx="5220659" cy="2797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Average of voxels; considered less subject to image noise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If hottest voxels, then may not include </a:t>
            </a:r>
            <a:r>
              <a:rPr lang="en-US" sz="2000" dirty="0" err="1"/>
              <a:t>SUVmax</a:t>
            </a:r>
            <a:endParaRPr lang="en-US" sz="2000" dirty="0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May be located in a different position within the lesion…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81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>
          <a:xfrm>
            <a:off x="359152" y="1888563"/>
            <a:ext cx="8423275" cy="171823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Collaborators should: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Ensure image noise is minimized (create robust acquisition guidelines and ensure these are followed)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Have appropriate analysis tools available for reviewers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9439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PERCIST Criteria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9152" y="1281068"/>
            <a:ext cx="4615196" cy="3222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SUV changes to assess response to therapy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Recommends following the ‘hottest’ (most FDG avid) single lesion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Recommends using lean body mass corrected SUV (SUL)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Recommends assessing total lesion glycolysis (</a:t>
            </a:r>
            <a:r>
              <a:rPr lang="en-US" sz="2000" dirty="0" err="1"/>
              <a:t>SULmean</a:t>
            </a:r>
            <a:r>
              <a:rPr lang="en-US" sz="2000" dirty="0"/>
              <a:t> x volume of ALL disease within a patient) </a:t>
            </a:r>
          </a:p>
          <a:p>
            <a:endParaRPr lang="en-US" sz="18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4348" y="1250892"/>
            <a:ext cx="3808804" cy="22491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7273" y="3586574"/>
            <a:ext cx="352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200" dirty="0"/>
              <a:t>41% reduction in SUL peak without significant change in tumor size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3529161" y="4682709"/>
            <a:ext cx="5439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Image Source: https://www2.rsna.org/re/twotopicimagingworkshoppresentations/Index%20Files/Wahl.pdf</a:t>
            </a:r>
          </a:p>
        </p:txBody>
      </p:sp>
    </p:spTree>
    <p:extLst>
      <p:ext uri="{BB962C8B-B14F-4D97-AF65-F5344CB8AC3E}">
        <p14:creationId xmlns:p14="http://schemas.microsoft.com/office/powerpoint/2010/main" xmlns="" val="715407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Why Lean Body Mass Corrected SUV?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151" y="1615432"/>
            <a:ext cx="8256896" cy="3528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755" y="1615432"/>
            <a:ext cx="3693045" cy="3510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1422" y="1615433"/>
            <a:ext cx="3657708" cy="35280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151" y="1136372"/>
            <a:ext cx="825689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Futura"/>
              </a:rPr>
              <a:t>Left - upward trend of liver </a:t>
            </a:r>
            <a:r>
              <a:rPr lang="en-US" dirty="0" err="1">
                <a:latin typeface="Futura"/>
              </a:rPr>
              <a:t>SUVbw</a:t>
            </a:r>
            <a:r>
              <a:rPr lang="en-US" dirty="0">
                <a:latin typeface="Futura"/>
              </a:rPr>
              <a:t> compared to patient size</a:t>
            </a:r>
          </a:p>
          <a:p>
            <a:r>
              <a:rPr lang="en-US" dirty="0">
                <a:latin typeface="Futura"/>
              </a:rPr>
              <a:t>Right - </a:t>
            </a:r>
            <a:r>
              <a:rPr lang="en-US" dirty="0" err="1">
                <a:latin typeface="Futura"/>
              </a:rPr>
              <a:t>SUVlbm</a:t>
            </a:r>
            <a:r>
              <a:rPr lang="en-US" dirty="0">
                <a:latin typeface="Futura"/>
              </a:rPr>
              <a:t> removes this upward trend</a:t>
            </a:r>
          </a:p>
        </p:txBody>
      </p:sp>
    </p:spTree>
    <p:extLst>
      <p:ext uri="{BB962C8B-B14F-4D97-AF65-F5344CB8AC3E}">
        <p14:creationId xmlns:p14="http://schemas.microsoft.com/office/powerpoint/2010/main" xmlns="" val="338072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4886" y="1192387"/>
            <a:ext cx="3828266" cy="25962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59153" y="1192387"/>
            <a:ext cx="6791924" cy="3342137"/>
          </a:xfrm>
        </p:spPr>
        <p:txBody>
          <a:bodyPr/>
          <a:lstStyle/>
          <a:p>
            <a:r>
              <a:rPr lang="en-US" dirty="0"/>
              <a:t>Site selection	</a:t>
            </a:r>
          </a:p>
          <a:p>
            <a:pPr lvl="1"/>
            <a:r>
              <a:rPr lang="en-US" sz="1600" dirty="0"/>
              <a:t>Feasibility</a:t>
            </a:r>
          </a:p>
          <a:p>
            <a:pPr lvl="1"/>
            <a:r>
              <a:rPr lang="en-US" sz="1600" dirty="0"/>
              <a:t>Does the research center have a relationship </a:t>
            </a:r>
          </a:p>
          <a:p>
            <a:pPr marL="268163" lvl="1" indent="0">
              <a:buNone/>
            </a:pPr>
            <a:r>
              <a:rPr lang="en-US" sz="1600" dirty="0"/>
              <a:t>     with the imaging center?</a:t>
            </a:r>
          </a:p>
          <a:p>
            <a:pPr lvl="1"/>
            <a:r>
              <a:rPr lang="en-US" sz="1600" dirty="0"/>
              <a:t>Expertise and equipment readily available?</a:t>
            </a:r>
          </a:p>
          <a:p>
            <a:pPr lvl="1"/>
            <a:r>
              <a:rPr lang="en-US" sz="1600" dirty="0"/>
              <a:t>Anonymization method/software?</a:t>
            </a:r>
          </a:p>
          <a:p>
            <a:endParaRPr lang="en-US" dirty="0"/>
          </a:p>
          <a:p>
            <a:r>
              <a:rPr lang="en-US" dirty="0"/>
              <a:t>Qualification</a:t>
            </a:r>
          </a:p>
          <a:p>
            <a:pPr lvl="1"/>
            <a:r>
              <a:rPr lang="en-US" sz="1600" dirty="0"/>
              <a:t>Equipment surveys</a:t>
            </a:r>
          </a:p>
          <a:p>
            <a:pPr lvl="1"/>
            <a:r>
              <a:rPr lang="en-US" sz="1600" dirty="0"/>
              <a:t>Phantom assessments (per certifying body such as ACRIN CQIE, EANM EARL, SNMMI-CTN)?</a:t>
            </a:r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and FDG in multi-center trials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6102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PERCIST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9151" y="1281068"/>
            <a:ext cx="5042007" cy="3222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Provides guidance on measurement (SUL peak)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Defines quality control using normal liver </a:t>
            </a:r>
            <a:r>
              <a:rPr lang="en-US" sz="2000" dirty="0" err="1"/>
              <a:t>SULmean</a:t>
            </a:r>
            <a:endParaRPr lang="en-US" sz="2000" dirty="0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Recommends capture of additional lesions, metabolic volume and reporting of total lesion glycolysis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Is anyone using this criteria for analysis?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0240" y="1276018"/>
            <a:ext cx="2033416" cy="3260132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3529160" y="4682709"/>
            <a:ext cx="5820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Image Source: https://www2.rsna.org/re/twotopicimagingworkshoppresentations/Index%20Files/Wahl.pdf</a:t>
            </a:r>
          </a:p>
        </p:txBody>
      </p:sp>
    </p:spTree>
    <p:extLst>
      <p:ext uri="{BB962C8B-B14F-4D97-AF65-F5344CB8AC3E}">
        <p14:creationId xmlns:p14="http://schemas.microsoft.com/office/powerpoint/2010/main" xmlns="" val="61461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Current Literature—continuation of prior PINTAD discussion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imaging is not consistent?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0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9153" y="1212504"/>
            <a:ext cx="7593876" cy="12893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Low compliance with the imaging guidelines compromised quantitative assessment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Liver </a:t>
            </a:r>
            <a:r>
              <a:rPr lang="en-US" sz="2000" dirty="0" err="1"/>
              <a:t>SUVmean</a:t>
            </a:r>
            <a:r>
              <a:rPr lang="en-US" sz="2000" dirty="0"/>
              <a:t> could be monitored to assess quality and compliance</a:t>
            </a:r>
          </a:p>
          <a:p>
            <a:pPr marL="268163" lvl="1" indent="0">
              <a:buNone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52" y="2501809"/>
            <a:ext cx="7143750" cy="2533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6532" y="2501809"/>
            <a:ext cx="1351015" cy="174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136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Current Literature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Multicenter Trials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0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9153" y="1212503"/>
            <a:ext cx="7593876" cy="17595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Ensure guidelines are current and spell out how to avoid variability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Anonymization process should not alter DICOM fields for SUV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Uptake time should be derived from </a:t>
            </a:r>
            <a:r>
              <a:rPr lang="en-US" sz="2000" dirty="0" err="1"/>
              <a:t>midplane</a:t>
            </a:r>
            <a:r>
              <a:rPr lang="en-US" sz="2000" dirty="0"/>
              <a:t> slice of the tumor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Perform rapid prospective quality review</a:t>
            </a:r>
          </a:p>
          <a:p>
            <a:pPr marL="268163" lvl="1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52" y="3034745"/>
            <a:ext cx="6267450" cy="194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6602" y="3034745"/>
            <a:ext cx="1381125" cy="1876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1664" y="4864757"/>
            <a:ext cx="57435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516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>
          <a:xfrm>
            <a:off x="359152" y="1888563"/>
            <a:ext cx="8423275" cy="171823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en-US" dirty="0"/>
              <a:t>Collaborators should: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Assess Liver SUV as part of prospective quality control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Identify/report poor compliance early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8375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Lugano Lesion Assessments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9153" y="1192387"/>
            <a:ext cx="3892134" cy="34441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3580" y="1309195"/>
            <a:ext cx="4758446" cy="321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56473" y="470400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800" dirty="0">
                <a:latin typeface="Arial" panose="020B0604020202020204" pitchFamily="34" charset="0"/>
              </a:rPr>
              <a:t>Image credit: </a:t>
            </a:r>
            <a:r>
              <a:rPr lang="en-GB" altLang="en-US" sz="800" dirty="0" err="1">
                <a:latin typeface="Arial" panose="020B0604020202020204" pitchFamily="34" charset="0"/>
              </a:rPr>
              <a:t>Josée</a:t>
            </a:r>
            <a:r>
              <a:rPr lang="en-GB" altLang="en-US" sz="800" dirty="0">
                <a:latin typeface="Arial" panose="020B0604020202020204" pitchFamily="34" charset="0"/>
              </a:rPr>
              <a:t> M. </a:t>
            </a:r>
            <a:r>
              <a:rPr lang="en-GB" altLang="en-US" sz="800" dirty="0" err="1">
                <a:latin typeface="Arial" panose="020B0604020202020204" pitchFamily="34" charset="0"/>
              </a:rPr>
              <a:t>Zijlstra</a:t>
            </a:r>
            <a:r>
              <a:rPr lang="en-GB" altLang="en-US" sz="800" dirty="0">
                <a:latin typeface="Arial" panose="020B0604020202020204" pitchFamily="34" charset="0"/>
              </a:rPr>
              <a:t> et al. </a:t>
            </a:r>
            <a:r>
              <a:rPr lang="en-GB" altLang="en-US" sz="800" dirty="0" err="1">
                <a:latin typeface="Arial" panose="020B0604020202020204" pitchFamily="34" charset="0"/>
              </a:rPr>
              <a:t>Haematologica</a:t>
            </a:r>
            <a:r>
              <a:rPr lang="en-GB" altLang="en-US" sz="800" dirty="0">
                <a:latin typeface="Arial" panose="020B0604020202020204" pitchFamily="34" charset="0"/>
              </a:rPr>
              <a:t> 2016;101:1279-1283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689" y="1324961"/>
            <a:ext cx="18859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0664" y="1058657"/>
            <a:ext cx="1908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/>
              </a:buClr>
              <a:buFont typeface="Arial" pitchFamily="34" charset="0"/>
              <a:buChar char="–"/>
            </a:pPr>
            <a:r>
              <a:rPr lang="en-US" sz="1200" dirty="0"/>
              <a:t>Nodal measurement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088" y="2766245"/>
            <a:ext cx="2059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/>
              </a:buClr>
              <a:buFont typeface="Arial" pitchFamily="34" charset="0"/>
              <a:buChar char="–"/>
            </a:pPr>
            <a:r>
              <a:rPr lang="en-US" sz="1200" dirty="0" err="1"/>
              <a:t>Extranodal</a:t>
            </a:r>
            <a:r>
              <a:rPr lang="en-US" sz="1200" dirty="0"/>
              <a:t> measurement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5241" y="1961684"/>
            <a:ext cx="369332" cy="15840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171450" indent="-171450">
              <a:buClr>
                <a:schemeClr val="tx1"/>
              </a:buClr>
              <a:buFont typeface="Arial" pitchFamily="34" charset="0"/>
              <a:buChar char="–"/>
            </a:pPr>
            <a:r>
              <a:rPr lang="en-US" sz="1200" dirty="0"/>
              <a:t>PET 5 point scale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740" y="3090984"/>
            <a:ext cx="18954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1213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Specific Guidance on SUV use in Visual Scale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52" y="2752725"/>
            <a:ext cx="6162675" cy="2390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7103" y="3721690"/>
            <a:ext cx="2686049" cy="422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1827" y="4471931"/>
            <a:ext cx="2297095" cy="464139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9153" y="1101705"/>
            <a:ext cx="7593876" cy="1651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PET/CT images should be scaled to a fixed SUV display and color table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Score 4 be applied to uptake &gt; the maximum SUV in a large region of normal liver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Score 5 is uptake 2× to 3× &gt; the maximum SUV in the liver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0000" y="693553"/>
            <a:ext cx="7578000" cy="276999"/>
          </a:xfrm>
        </p:spPr>
        <p:txBody>
          <a:bodyPr/>
          <a:lstStyle/>
          <a:p>
            <a:r>
              <a:rPr lang="en-US" dirty="0"/>
              <a:t>SUV should be referenced!</a:t>
            </a:r>
          </a:p>
        </p:txBody>
      </p:sp>
    </p:spTree>
    <p:extLst>
      <p:ext uri="{BB962C8B-B14F-4D97-AF65-F5344CB8AC3E}">
        <p14:creationId xmlns:p14="http://schemas.microsoft.com/office/powerpoint/2010/main" xmlns="" val="655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Lesion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Standardizing Image Windowing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746" y="3217533"/>
            <a:ext cx="7167948" cy="19259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36" y="1094416"/>
            <a:ext cx="7152059" cy="19297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36" y="1263939"/>
            <a:ext cx="781050" cy="159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36" y="3288976"/>
            <a:ext cx="663539" cy="1590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243175" y="1063058"/>
            <a:ext cx="5792625" cy="52368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r>
              <a:rPr lang="en-US" b="1" kern="0" dirty="0">
                <a:solidFill>
                  <a:srgbClr val="FFFFFF"/>
                </a:solidFill>
                <a:latin typeface="Arial"/>
              </a:rPr>
              <a:t>Automatic presentation intensity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243174" y="3208111"/>
            <a:ext cx="5792625" cy="51229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r>
              <a:rPr lang="en-US" b="1" kern="0" dirty="0">
                <a:solidFill>
                  <a:srgbClr val="FFFFFF"/>
                </a:solidFill>
                <a:latin typeface="Arial"/>
              </a:rPr>
              <a:t>Adjusted presentation intensity</a:t>
            </a:r>
          </a:p>
        </p:txBody>
      </p:sp>
    </p:spTree>
    <p:extLst>
      <p:ext uri="{BB962C8B-B14F-4D97-AF65-F5344CB8AC3E}">
        <p14:creationId xmlns:p14="http://schemas.microsoft.com/office/powerpoint/2010/main" xmlns="" val="42507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>
          <a:xfrm>
            <a:off x="359152" y="1888563"/>
            <a:ext cx="8423275" cy="171823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en-US" dirty="0"/>
              <a:t>Collaborators should: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Ensure SUVs can be measured during review sessions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Employ standardized window settings during image review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20134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Target/Background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Other Approaches?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9153" y="1192388"/>
            <a:ext cx="7593876" cy="11535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en-US" sz="2000" dirty="0"/>
              <a:t>Compensate for variability with ratio approaches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Tumor to liver ratio (TLR)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Tumor to arterial blood standard uptake ratio (SUR)</a:t>
            </a:r>
          </a:p>
          <a:p>
            <a:pPr marL="268163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52" y="2345962"/>
            <a:ext cx="6153150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2302" y="2345962"/>
            <a:ext cx="1839304" cy="23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802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Current Literature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FDG PET/CT Role in Immunotherapy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9153" y="1192388"/>
            <a:ext cx="7593876" cy="10080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en-US" sz="2000" dirty="0"/>
              <a:t>Combination of structural and functional criteria appears predictive for eventual response to Immune Checkpoint Inhibitor </a:t>
            </a:r>
            <a:r>
              <a:rPr lang="en-US" sz="2000" dirty="0" err="1"/>
              <a:t>tx</a:t>
            </a:r>
            <a:r>
              <a:rPr lang="en-US" sz="2000" dirty="0"/>
              <a:t> in Melanoma</a:t>
            </a:r>
          </a:p>
          <a:p>
            <a:pPr marL="268163" lvl="1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51" y="2281969"/>
            <a:ext cx="5467350" cy="2066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151" y="4348894"/>
            <a:ext cx="1238250" cy="209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6079" y="2345962"/>
            <a:ext cx="22669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51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59152" y="1192387"/>
            <a:ext cx="8423275" cy="3511613"/>
          </a:xfrm>
        </p:spPr>
        <p:txBody>
          <a:bodyPr/>
          <a:lstStyle/>
          <a:p>
            <a:r>
              <a:rPr lang="en-US" sz="1800" dirty="0"/>
              <a:t>Imaging Manual</a:t>
            </a:r>
          </a:p>
          <a:p>
            <a:pPr lvl="1"/>
            <a:r>
              <a:rPr lang="en-US" sz="1800" dirty="0"/>
              <a:t>Acquisition requirements/guidelines document</a:t>
            </a:r>
          </a:p>
          <a:p>
            <a:pPr lvl="1"/>
            <a:r>
              <a:rPr lang="en-US" sz="1800" dirty="0"/>
              <a:t>Site training/qualification</a:t>
            </a:r>
          </a:p>
          <a:p>
            <a:pPr lvl="1"/>
            <a:endParaRPr lang="en-US" sz="1800" dirty="0"/>
          </a:p>
          <a:p>
            <a:r>
              <a:rPr lang="en-US" sz="1800" dirty="0"/>
              <a:t>Quality Control</a:t>
            </a:r>
          </a:p>
          <a:p>
            <a:pPr lvl="1"/>
            <a:r>
              <a:rPr lang="en-US" sz="1800" dirty="0"/>
              <a:t>Prospective and detailed!!</a:t>
            </a:r>
          </a:p>
          <a:p>
            <a:pPr lvl="1"/>
            <a:r>
              <a:rPr lang="en-US" sz="1800" dirty="0"/>
              <a:t>Communication between sponsor/center/CRO</a:t>
            </a:r>
          </a:p>
          <a:p>
            <a:pPr lvl="1"/>
            <a:endParaRPr lang="en-US" sz="1800" dirty="0"/>
          </a:p>
          <a:p>
            <a:r>
              <a:rPr lang="en-US" sz="1800" dirty="0"/>
              <a:t>Central image interpretation</a:t>
            </a:r>
          </a:p>
          <a:p>
            <a:pPr lvl="1"/>
            <a:r>
              <a:rPr lang="en-US" sz="1800" dirty="0"/>
              <a:t>Charter with full analysis methods, software used, variables collected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and FDG in multi-center trials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2198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Current Literature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FDG PET/CT Role in Immunotherapy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9153" y="1192388"/>
            <a:ext cx="4165953" cy="33014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Reviewed RECIST 1.1, </a:t>
            </a:r>
            <a:r>
              <a:rPr lang="en-US" sz="2000" dirty="0" err="1"/>
              <a:t>irRC</a:t>
            </a:r>
            <a:r>
              <a:rPr lang="en-US" sz="2000" dirty="0"/>
              <a:t>, PERCIST and EORTC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Hybrid PECRIT criteria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Reported 100% sensitivity, 93% specificity and 95% accuracy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Small study, low-dose/non-enhanced CT scans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Authors recommend further validation</a:t>
            </a:r>
          </a:p>
          <a:p>
            <a:pPr marL="268163" lvl="1" indent="0">
              <a:buNone/>
            </a:pPr>
            <a:endParaRPr lang="en-US" dirty="0"/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5107" y="1129409"/>
            <a:ext cx="4360984" cy="343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21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88639"/>
            <a:ext cx="8044964" cy="404914"/>
          </a:xfrm>
        </p:spPr>
        <p:txBody>
          <a:bodyPr/>
          <a:lstStyle/>
          <a:p>
            <a:r>
              <a:rPr lang="en-US" dirty="0"/>
              <a:t>Does PINTAD Agree? Can we help improve FDG imaging?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9152" y="1327298"/>
            <a:ext cx="8423999" cy="331965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 the expectations here seem reasonable?</a:t>
            </a:r>
          </a:p>
          <a:p>
            <a:r>
              <a:rPr lang="en-US" dirty="0"/>
              <a:t>Are they achievable?</a:t>
            </a:r>
          </a:p>
          <a:p>
            <a:r>
              <a:rPr lang="en-US" dirty="0"/>
              <a:t>Sites/CROs/Sponsors will all need to be in agreement—all current recommendations are consistent with generally accepted standard of care FDG protocol</a:t>
            </a:r>
          </a:p>
          <a:p>
            <a:r>
              <a:rPr lang="en-US" dirty="0"/>
              <a:t>Will more site/technologist specific training help?</a:t>
            </a:r>
          </a:p>
          <a:p>
            <a:r>
              <a:rPr lang="en-US" dirty="0"/>
              <a:t>Does FDG have a role in general oncology therapy trials?  In immunotherapy trials (i.e. LYRIC criteria for Lymphoma)?</a:t>
            </a:r>
          </a:p>
          <a:p>
            <a:r>
              <a:rPr lang="en-US" dirty="0"/>
              <a:t>Can CROs support more robust qualification/QC?</a:t>
            </a:r>
          </a:p>
          <a:p>
            <a:r>
              <a:rPr lang="en-US" dirty="0"/>
              <a:t>Standardization/harmonization efforts do exist (ACR, EARL, SNMMI-CTN, NCRI accreditation), could pharma/CROs look to help further these efforts?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5639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Thank You!!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8" name="Content Placeholder 7">
            <a:hlinkClick r:id="" action="ppaction://noaction" highlightClick="1"/>
          </p:cNvPr>
          <p:cNvSpPr>
            <a:spLocks noGrp="1"/>
          </p:cNvSpPr>
          <p:nvPr>
            <p:ph sz="quarter" idx="12"/>
          </p:nvPr>
        </p:nvSpPr>
        <p:spPr>
          <a:xfrm>
            <a:off x="359152" y="1170122"/>
            <a:ext cx="8423275" cy="3092315"/>
          </a:xfrm>
          <a:prstGeom prst="actionButtonHel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108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Factors that affect SUV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9152" y="1281068"/>
            <a:ext cx="3892134" cy="322221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Semi-quantitative analysis</a:t>
            </a:r>
          </a:p>
        </p:txBody>
      </p:sp>
      <p:pic>
        <p:nvPicPr>
          <p:cNvPr id="11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153" y="1171269"/>
            <a:ext cx="4856027" cy="3356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0971" y="3407775"/>
            <a:ext cx="2280727" cy="79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0744" y="1170482"/>
            <a:ext cx="3502408" cy="269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4425950" y="4655227"/>
            <a:ext cx="4476750" cy="9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msgothic" charset="0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msgothic" charset="0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msgothic" charset="0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msgothic" charset="0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msgothic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msgothic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msgothic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msgothic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msgothic" charset="0"/>
              </a:defRPr>
            </a:lvl9pPr>
          </a:lstStyle>
          <a:p>
            <a:pPr algn="ctr"/>
            <a:r>
              <a:rPr lang="en-GB" altLang="en-US" sz="1100" dirty="0" err="1">
                <a:latin typeface="Arial" panose="020B0604020202020204" pitchFamily="34" charset="0"/>
              </a:rPr>
              <a:t>Lalitha</a:t>
            </a:r>
            <a:r>
              <a:rPr lang="en-GB" altLang="en-US" sz="1100" dirty="0">
                <a:latin typeface="Arial" panose="020B0604020202020204" pitchFamily="34" charset="0"/>
              </a:rPr>
              <a:t> K. Shankar et al. J </a:t>
            </a:r>
            <a:r>
              <a:rPr lang="en-GB" altLang="en-US" sz="1100" dirty="0" err="1">
                <a:latin typeface="Arial" panose="020B0604020202020204" pitchFamily="34" charset="0"/>
              </a:rPr>
              <a:t>Nucl</a:t>
            </a:r>
            <a:r>
              <a:rPr lang="en-GB" altLang="en-US" sz="1100" dirty="0">
                <a:latin typeface="Arial" panose="020B0604020202020204" pitchFamily="34" charset="0"/>
              </a:rPr>
              <a:t> Med 2006;47:1059-1066</a:t>
            </a:r>
          </a:p>
        </p:txBody>
      </p:sp>
      <p:sp>
        <p:nvSpPr>
          <p:cNvPr id="4" name="Rectangle 3"/>
          <p:cNvSpPr/>
          <p:nvPr/>
        </p:nvSpPr>
        <p:spPr>
          <a:xfrm>
            <a:off x="5310664" y="3881854"/>
            <a:ext cx="347248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altLang="en-US" dirty="0">
                <a:latin typeface="Arial" panose="020B0604020202020204" pitchFamily="34" charset="0"/>
              </a:rPr>
              <a:t>TACs for 10 patients with solitary pulmonary nodules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971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>
          <a:xfrm>
            <a:off x="5259577" y="1098984"/>
            <a:ext cx="3523575" cy="343238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Futura"/>
              </a:rPr>
              <a:t>DICOM Header Fields necessary for Proper SUV Calculation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Futura"/>
              </a:rPr>
              <a:t>SUV be affected/may not be calculated if the specified DICOM attributes are: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Futura"/>
              </a:rPr>
              <a:t>Missing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Futura"/>
              </a:rPr>
              <a:t>Empty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Futura"/>
              </a:rPr>
              <a:t>Zero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Futura"/>
              </a:rPr>
              <a:t>Incorrectly Entered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Fields for SUV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Content Placeholder 4"/>
          <p:cNvSpPr>
            <a:spLocks noGrp="1"/>
          </p:cNvSpPr>
          <p:nvPr/>
        </p:nvSpPr>
        <p:spPr>
          <a:xfrm>
            <a:off x="359151" y="1151313"/>
            <a:ext cx="4751467" cy="34405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utur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utur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Futur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Futur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Futur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(0008,0031)	Series time</a:t>
            </a:r>
          </a:p>
          <a:p>
            <a:pPr marL="0" indent="0">
              <a:buNone/>
            </a:pPr>
            <a:r>
              <a:rPr lang="en-US" sz="1800" dirty="0"/>
              <a:t>(0008,0032)	Acquisition time</a:t>
            </a:r>
          </a:p>
          <a:p>
            <a:pPr marL="0" indent="0">
              <a:buNone/>
            </a:pPr>
            <a:r>
              <a:rPr lang="en-US" sz="1800" dirty="0"/>
              <a:t>(0010,0040)	Patient sex</a:t>
            </a:r>
          </a:p>
          <a:p>
            <a:pPr marL="0" indent="0">
              <a:buNone/>
            </a:pPr>
            <a:r>
              <a:rPr lang="en-US" sz="1800" dirty="0"/>
              <a:t>(0010,1020)	Patient size</a:t>
            </a:r>
          </a:p>
          <a:p>
            <a:pPr marL="0" indent="0">
              <a:buNone/>
            </a:pPr>
            <a:r>
              <a:rPr lang="en-US" sz="1800" dirty="0"/>
              <a:t>(0010,1030)	Patient weight</a:t>
            </a:r>
          </a:p>
          <a:p>
            <a:pPr marL="0" indent="0">
              <a:buNone/>
            </a:pPr>
            <a:r>
              <a:rPr lang="en-US" sz="1800" dirty="0"/>
              <a:t>(0018,1072)	Radiopharmaceutical start time</a:t>
            </a:r>
          </a:p>
          <a:p>
            <a:pPr marL="0" indent="0">
              <a:buNone/>
            </a:pPr>
            <a:r>
              <a:rPr lang="en-US" sz="1800" dirty="0"/>
              <a:t>(0018,1074)	Radionuclide total dose</a:t>
            </a:r>
          </a:p>
          <a:p>
            <a:pPr marL="0" indent="0">
              <a:buNone/>
            </a:pPr>
            <a:r>
              <a:rPr lang="en-US" sz="1800" dirty="0"/>
              <a:t>(0018,1075)	Radionuclide half-life</a:t>
            </a:r>
          </a:p>
          <a:p>
            <a:pPr marL="0" indent="0">
              <a:buNone/>
            </a:pPr>
            <a:r>
              <a:rPr lang="en-US" sz="1800" dirty="0"/>
              <a:t>(0054,1102)	Decay correction</a:t>
            </a:r>
          </a:p>
          <a:p>
            <a:pPr marL="0" indent="0">
              <a:buNone/>
            </a:pPr>
            <a:r>
              <a:rPr lang="en-US" sz="1800" dirty="0"/>
              <a:t>(0054,1300)	Frame reference time</a:t>
            </a:r>
          </a:p>
          <a:p>
            <a:pPr marL="0" indent="0">
              <a:buNone/>
            </a:pPr>
            <a:r>
              <a:rPr lang="en-US" sz="1800" dirty="0"/>
              <a:t>(0054,1321)	Decay factor</a:t>
            </a:r>
          </a:p>
          <a:p>
            <a:pPr marL="0" indent="0">
              <a:buNone/>
            </a:pPr>
            <a:r>
              <a:rPr lang="en-US" sz="1800" dirty="0"/>
              <a:t>(7053,1000)	SUV factor</a:t>
            </a:r>
          </a:p>
        </p:txBody>
      </p:sp>
      <p:sp>
        <p:nvSpPr>
          <p:cNvPr id="9" name="Rectangle 8"/>
          <p:cNvSpPr/>
          <p:nvPr/>
        </p:nvSpPr>
        <p:spPr>
          <a:xfrm>
            <a:off x="359151" y="1098984"/>
            <a:ext cx="4751467" cy="3433476"/>
          </a:xfrm>
          <a:prstGeom prst="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18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SUV measurements will be affected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7585543" y="2590147"/>
            <a:ext cx="1871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/>
              <a:t>SAME PATIENT!!</a:t>
            </a:r>
          </a:p>
        </p:txBody>
      </p:sp>
      <p:pic>
        <p:nvPicPr>
          <p:cNvPr id="16" name="Picture 15" descr="H:\Daily Folders\DVSNMT\70 kg.jpg"/>
          <p:cNvPicPr>
            <a:picLocks noGrp="1"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31" t="20500" r="31838" b="33013"/>
          <a:stretch/>
        </p:blipFill>
        <p:spPr bwMode="auto">
          <a:xfrm>
            <a:off x="0" y="2126207"/>
            <a:ext cx="4235711" cy="30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:\Daily Folders\DVSNMT\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43" t="19664" r="31998" b="32829"/>
          <a:stretch/>
        </p:blipFill>
        <p:spPr bwMode="auto">
          <a:xfrm>
            <a:off x="4822627" y="2126207"/>
            <a:ext cx="4047663" cy="30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:\Daily Folders\DVSNMT\70 k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74" t="70203" r="75460" b="24194"/>
          <a:stretch/>
        </p:blipFill>
        <p:spPr bwMode="auto">
          <a:xfrm>
            <a:off x="798505" y="1142001"/>
            <a:ext cx="2677917" cy="102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:\Daily Folders\DVSNMT\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85" t="70196" r="33027" b="24089"/>
          <a:stretch/>
        </p:blipFill>
        <p:spPr bwMode="auto">
          <a:xfrm>
            <a:off x="5702330" y="1091133"/>
            <a:ext cx="2233961" cy="102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8"/>
          <p:cNvSpPr txBox="1"/>
          <p:nvPr/>
        </p:nvSpPr>
        <p:spPr>
          <a:xfrm>
            <a:off x="1202842" y="4245043"/>
            <a:ext cx="11430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80 kg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5946019" y="4245043"/>
            <a:ext cx="11430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70 kg</a:t>
            </a: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3476422" y="3155823"/>
            <a:ext cx="1871663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b="1" dirty="0"/>
              <a:t>SAME PATIENT SAME VISIT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186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>
          <a:xfrm>
            <a:off x="359152" y="1888563"/>
            <a:ext cx="8423275" cy="171823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Collaborators should: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Perform prospective QC, check appropriate DICOM fields and confirm correct data entry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Ensure anonymization does not affect SUV factors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673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SUV measurements will be affected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 CHANGE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>
          <a:xfrm>
            <a:off x="7953029" y="4704001"/>
            <a:ext cx="830123" cy="273844"/>
          </a:xfrm>
        </p:spPr>
        <p:txBody>
          <a:bodyPr/>
          <a:lstStyle/>
          <a:p>
            <a:r>
              <a:rPr lang="en-GB" dirty="0"/>
              <a:t>8</a:t>
            </a:r>
          </a:p>
          <a:p>
            <a:endParaRPr lang="en-GB" dirty="0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505335" y="4679340"/>
            <a:ext cx="1241439" cy="3231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500" b="1" dirty="0"/>
              <a:t>A (No TOF)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806226" y="4648771"/>
            <a:ext cx="1003414" cy="3231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500" b="1" dirty="0"/>
              <a:t>B (TOF)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5528136" y="4645274"/>
            <a:ext cx="1960425" cy="3231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500" b="1" dirty="0"/>
              <a:t>C (TOF and PSF)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280" y="4180396"/>
            <a:ext cx="885824" cy="36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7585543" y="2590147"/>
            <a:ext cx="141875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b="1" dirty="0"/>
              <a:t>SAME PATIENT!!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PINTAD 08Sep17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167" t="1868" r="1218" b="763"/>
          <a:stretch/>
        </p:blipFill>
        <p:spPr>
          <a:xfrm>
            <a:off x="1005840" y="1097280"/>
            <a:ext cx="666770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0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Scanner change and physiologic findings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FINDINGS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591" y="1114399"/>
            <a:ext cx="1776172" cy="34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 bwMode="auto">
          <a:xfrm>
            <a:off x="1671638" y="2671762"/>
            <a:ext cx="428625" cy="214313"/>
          </a:xfrm>
          <a:prstGeom prst="rightArrow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5731" indent="-135731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US" sz="9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143000" y="2130959"/>
            <a:ext cx="10287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500" b="1" dirty="0"/>
              <a:t>Injection site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978" y="1114399"/>
            <a:ext cx="2514059" cy="34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>
            <a:off x="5128942" y="1799226"/>
            <a:ext cx="428625" cy="214313"/>
          </a:xfrm>
          <a:prstGeom prst="rightArrow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5731" indent="-135731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US" sz="9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5372100" y="2486025"/>
            <a:ext cx="428625" cy="214313"/>
          </a:xfrm>
          <a:prstGeom prst="rightArrow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5731" indent="-135731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US" sz="9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301328" y="1670394"/>
            <a:ext cx="428625" cy="214313"/>
          </a:xfrm>
          <a:prstGeom prst="rightArrow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5731" indent="-135731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US" sz="9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3886200" y="2000250"/>
            <a:ext cx="14573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500" b="1" dirty="0"/>
              <a:t>Brown (metabolically active) Fat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3743325" y="3273959"/>
            <a:ext cx="138561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b="1" dirty="0"/>
              <a:t>SAME PATIENT!!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2793" y="4204042"/>
            <a:ext cx="885824" cy="36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PINTAD 08Sep17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493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GSK ">
  <a:themeElements>
    <a:clrScheme name="GSK 2015 v3">
      <a:dk1>
        <a:srgbClr val="544F40"/>
      </a:dk1>
      <a:lt1>
        <a:srgbClr val="FFFFFF"/>
      </a:lt1>
      <a:dk2>
        <a:srgbClr val="15717D"/>
      </a:dk2>
      <a:lt2>
        <a:srgbClr val="F36633"/>
      </a:lt2>
      <a:accent1>
        <a:srgbClr val="F36633"/>
      </a:accent1>
      <a:accent2>
        <a:srgbClr val="544F40"/>
      </a:accent2>
      <a:accent3>
        <a:srgbClr val="D5D1CE"/>
      </a:accent3>
      <a:accent4>
        <a:srgbClr val="BC1077"/>
      </a:accent4>
      <a:accent5>
        <a:srgbClr val="40488D"/>
      </a:accent5>
      <a:accent6>
        <a:srgbClr val="ED003C"/>
      </a:accent6>
      <a:hlink>
        <a:srgbClr val="002060"/>
      </a:hlink>
      <a:folHlink>
        <a:srgbClr val="7030A0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GSK PowerPoint Template 16x9 v5 2015</Template>
  <TotalTime>5600</TotalTime>
  <Words>1124</Words>
  <Application>Microsoft Office PowerPoint</Application>
  <PresentationFormat>On-screen Show (16:9)</PresentationFormat>
  <Paragraphs>353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GSK </vt:lpstr>
      <vt:lpstr>Slide 1</vt:lpstr>
      <vt:lpstr>Standardization and FDG in multi-center trials</vt:lpstr>
      <vt:lpstr>Standardization and FDG in multi-center trials</vt:lpstr>
      <vt:lpstr>Factors that affect SUV</vt:lpstr>
      <vt:lpstr>DICOM Fields for SUV</vt:lpstr>
      <vt:lpstr>Data Entry</vt:lpstr>
      <vt:lpstr>Expectations</vt:lpstr>
      <vt:lpstr>SCANNER CHANGE</vt:lpstr>
      <vt:lpstr>COMMON FINDINGS</vt:lpstr>
      <vt:lpstr>NO SUV RECONSTRUCTION</vt:lpstr>
      <vt:lpstr>Expectation</vt:lpstr>
      <vt:lpstr>Common SUV Measures</vt:lpstr>
      <vt:lpstr>Common SUV Measures</vt:lpstr>
      <vt:lpstr>Common SUV Measures</vt:lpstr>
      <vt:lpstr>Common SUV Measures</vt:lpstr>
      <vt:lpstr>Common SUV Measures</vt:lpstr>
      <vt:lpstr>Expectations</vt:lpstr>
      <vt:lpstr>PERCIST Criteria</vt:lpstr>
      <vt:lpstr>Why Lean Body Mass Corrected SUV?</vt:lpstr>
      <vt:lpstr>PERCIST</vt:lpstr>
      <vt:lpstr>What happens when imaging is not consistent?</vt:lpstr>
      <vt:lpstr>Recommendations for Multicenter Trials</vt:lpstr>
      <vt:lpstr>Expectations</vt:lpstr>
      <vt:lpstr>Lugano Lesion Assessments</vt:lpstr>
      <vt:lpstr>Specific Guidance on SUV use in Visual Scale</vt:lpstr>
      <vt:lpstr>Visual Lesion Assessment</vt:lpstr>
      <vt:lpstr>Expectations</vt:lpstr>
      <vt:lpstr>Other Approaches?</vt:lpstr>
      <vt:lpstr>FDG PET/CT Role in Immunotherapy</vt:lpstr>
      <vt:lpstr>FDG PET/CT Role in Immunotherapy</vt:lpstr>
      <vt:lpstr>Does PINTAD Agree? Can we help improve FDG imaging?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Oxford/Nottingham CDT: Late Phase Imaging</dc:title>
  <dc:creator>Paul Galette</dc:creator>
  <cp:lastModifiedBy>anschmi</cp:lastModifiedBy>
  <cp:revision>124</cp:revision>
  <dcterms:created xsi:type="dcterms:W3CDTF">2017-03-17T19:36:35Z</dcterms:created>
  <dcterms:modified xsi:type="dcterms:W3CDTF">2017-09-08T14:15:00Z</dcterms:modified>
</cp:coreProperties>
</file>