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6" r:id="rId5"/>
    <p:sldId id="259" r:id="rId6"/>
    <p:sldId id="268" r:id="rId7"/>
    <p:sldId id="269" r:id="rId8"/>
    <p:sldId id="267" r:id="rId9"/>
    <p:sldId id="270" r:id="rId10"/>
    <p:sldId id="261" r:id="rId11"/>
  </p:sldIdLst>
  <p:sldSz cx="12192000" cy="6858000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527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7469" userDrawn="1">
          <p15:clr>
            <a:srgbClr val="A4A3A4"/>
          </p15:clr>
        </p15:guide>
        <p15:guide id="6" pos="332" userDrawn="1">
          <p15:clr>
            <a:srgbClr val="A4A3A4"/>
          </p15:clr>
        </p15:guide>
        <p15:guide id="7" pos="37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8605"/>
    <a:srgbClr val="C9CFD9"/>
    <a:srgbClr val="91ACE3"/>
    <a:srgbClr val="EE1100"/>
    <a:srgbClr val="4C4948"/>
    <a:srgbClr val="000000"/>
    <a:srgbClr val="231815"/>
    <a:srgbClr val="211815"/>
    <a:srgbClr val="A738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184689-56F3-42F8-9B26-B49E1E728520}" v="53" dt="2020-03-27T01:48:46.5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91"/>
    <p:restoredTop sz="94659"/>
  </p:normalViewPr>
  <p:slideViewPr>
    <p:cSldViewPr snapToGrid="0" showGuides="1">
      <p:cViewPr varScale="1">
        <p:scale>
          <a:sx n="64" d="100"/>
          <a:sy n="64" d="100"/>
        </p:scale>
        <p:origin x="1014" y="66"/>
      </p:cViewPr>
      <p:guideLst>
        <p:guide orient="horz" pos="2160"/>
        <p:guide pos="3840"/>
        <p:guide orient="horz" pos="527"/>
        <p:guide orient="horz" pos="3974"/>
        <p:guide pos="7469"/>
        <p:guide pos="332"/>
        <p:guide pos="37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42" d="100"/>
          <a:sy n="142" d="100"/>
        </p:scale>
        <p:origin x="319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BBF931-FE53-1240-9B5F-9193D2A072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0FFECE-F082-C741-AE53-2403CE5F2F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6C95C-B648-2D4B-A96A-72AA69FD4147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B5C3E-8E91-AE46-9453-41E88F68CF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2C5-DA44-FE47-94F7-3B43F3083F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787BC-53F2-5E4E-A9A8-7F2DCB4E7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86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82978-60B3-41E0-9AD0-2E9E6E8B7873}" type="datetimeFigureOut">
              <a:rPr kumimoji="1" lang="ja-JP" altLang="en-US" smtClean="0"/>
              <a:pPr/>
              <a:t>2020/3/27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B620F-9065-4E0D-8D9D-4F204AB69C9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1666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Image 2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>
            <a:extLst>
              <a:ext uri="{FF2B5EF4-FFF2-40B4-BE49-F238E27FC236}">
                <a16:creationId xmlns:a16="http://schemas.microsoft.com/office/drawing/2014/main" id="{18D4B9FA-39D5-DC46-AEE9-0F3C6ECD9555}"/>
              </a:ext>
            </a:extLst>
          </p:cNvPr>
          <p:cNvSpPr/>
          <p:nvPr userDrawn="1"/>
        </p:nvSpPr>
        <p:spPr>
          <a:xfrm>
            <a:off x="0" y="4140000"/>
            <a:ext cx="143339" cy="1980000"/>
          </a:xfrm>
          <a:prstGeom prst="rect">
            <a:avLst/>
          </a:prstGeom>
          <a:solidFill>
            <a:srgbClr val="EE1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BB8651D-A822-B447-BA6F-5B2ACD54EA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8230" y="4033213"/>
            <a:ext cx="7518037" cy="895256"/>
          </a:xfrm>
        </p:spPr>
        <p:txBody>
          <a:bodyPr wrap="square" tIns="0" rIns="0" bIns="0" anchor="t" anchorCtr="0">
            <a:noAutofit/>
          </a:bodyPr>
          <a:lstStyle>
            <a:lvl1pPr>
              <a:lnSpc>
                <a:spcPts val="3780"/>
              </a:lnSpc>
              <a:defRPr sz="2800" b="0" i="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r>
              <a:rPr lang="en-GB" dirty="0"/>
              <a:t>Click to enter Presentation Title</a:t>
            </a:r>
          </a:p>
        </p:txBody>
      </p:sp>
      <p:pic>
        <p:nvPicPr>
          <p:cNvPr id="11" name="Picture 12" descr="Takeda_Logo_Pos_RGB.emf">
            <a:extLst>
              <a:ext uri="{FF2B5EF4-FFF2-40B4-BE49-F238E27FC236}">
                <a16:creationId xmlns:a16="http://schemas.microsoft.com/office/drawing/2014/main" id="{287FB422-2240-1A4C-BD02-01CE8911C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9771457" y="4143895"/>
            <a:ext cx="1417179" cy="47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5">
            <a:extLst>
              <a:ext uri="{FF2B5EF4-FFF2-40B4-BE49-F238E27FC236}">
                <a16:creationId xmlns:a16="http://schemas.microsoft.com/office/drawing/2014/main" id="{211B8A58-0EB0-6348-B49B-AE3B0CAC21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03762" y="6035885"/>
            <a:ext cx="1880804" cy="10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0C6B0C8-EB17-EC48-8410-BE88116D3A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8228" y="4997893"/>
            <a:ext cx="5636331" cy="2889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F36B06DC-7895-8244-8724-6CDF07B1B8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228" y="5597286"/>
            <a:ext cx="5636331" cy="2667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Department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6BDF6E0C-07EA-D14B-9328-D8C625F573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8228" y="5308702"/>
            <a:ext cx="5636331" cy="2667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/>
              <a:t>Name, Job 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BFEAA57-D4CD-4347-85B4-8B2085F33A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8228" y="5885871"/>
            <a:ext cx="5636331" cy="2667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Takeda Pharmaceutical Company Limited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902F3095-EA6E-F94A-AF04-18ED691DEB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29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0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縦書きテキスト プレースホルダ 2"/>
          <p:cNvSpPr>
            <a:spLocks noGrp="1"/>
          </p:cNvSpPr>
          <p:nvPr>
            <p:ph type="body" orient="vert" idx="1" hasCustomPrompt="1"/>
          </p:nvPr>
        </p:nvSpPr>
        <p:spPr>
          <a:xfrm>
            <a:off x="539751" y="1228725"/>
            <a:ext cx="11124868" cy="4943475"/>
          </a:xfrm>
        </p:spPr>
        <p:txBody>
          <a:bodyPr vert="eaVert"/>
          <a:lstStyle>
            <a:lvl1pPr>
              <a:defRPr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kumimoji="1" lang="en-US" altLang="ja-JP" dirty="0"/>
              <a:t>Click to add text</a:t>
            </a:r>
            <a:endParaRPr kumimoji="1" lang="ja-JP" altLang="en-US" dirty="0"/>
          </a:p>
          <a:p>
            <a:pPr lvl="1"/>
            <a:r>
              <a:rPr kumimoji="1" lang="en-US" altLang="ja-JP" dirty="0"/>
              <a:t>Second level</a:t>
            </a:r>
            <a:endParaRPr kumimoji="1" lang="ja-JP" altLang="en-US" dirty="0"/>
          </a:p>
          <a:p>
            <a:pPr lvl="2"/>
            <a:r>
              <a:rPr kumimoji="1" lang="en-US" altLang="ja-JP" dirty="0"/>
              <a:t>Third</a:t>
            </a:r>
            <a:r>
              <a:rPr kumimoji="1" lang="ja-JP" altLang="en-US" dirty="0"/>
              <a:t> </a:t>
            </a:r>
            <a:r>
              <a:rPr kumimoji="1" lang="en-US" altLang="ja-JP" dirty="0"/>
              <a:t>level</a:t>
            </a:r>
            <a:endParaRPr kumimoji="1" lang="ja-JP" altLang="en-US" dirty="0"/>
          </a:p>
          <a:p>
            <a:pPr lvl="3"/>
            <a:r>
              <a:rPr kumimoji="1" lang="en-US" altLang="ja-JP" dirty="0"/>
              <a:t>Fourth level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Fifth level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Title 14">
            <a:extLst>
              <a:ext uri="{FF2B5EF4-FFF2-40B4-BE49-F238E27FC236}">
                <a16:creationId xmlns:a16="http://schemas.microsoft.com/office/drawing/2014/main" id="{4A348098-88A5-2347-9507-66439A0C4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1" y="132770"/>
            <a:ext cx="11137568" cy="703942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C8147B-9844-5E42-8C56-C9B2ACC4BB5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ja-JP"/>
              <a:t>|  Image Data Management  |  27/03/20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縦書きテキスト プレースホルダ 2"/>
          <p:cNvSpPr>
            <a:spLocks noGrp="1"/>
          </p:cNvSpPr>
          <p:nvPr>
            <p:ph type="body" orient="vert" idx="1" hasCustomPrompt="1"/>
          </p:nvPr>
        </p:nvSpPr>
        <p:spPr>
          <a:xfrm>
            <a:off x="539752" y="1228725"/>
            <a:ext cx="8096249" cy="4943474"/>
          </a:xfrm>
        </p:spPr>
        <p:txBody>
          <a:bodyPr vert="eaVert"/>
          <a:lstStyle>
            <a:lvl1pPr>
              <a:defRPr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kumimoji="1" lang="en-US" altLang="ja-JP" dirty="0"/>
              <a:t>Click to add text</a:t>
            </a:r>
            <a:endParaRPr kumimoji="1" lang="ja-JP" altLang="en-US" dirty="0"/>
          </a:p>
          <a:p>
            <a:pPr lvl="1"/>
            <a:r>
              <a:rPr kumimoji="1" lang="en-US" altLang="ja-JP" dirty="0"/>
              <a:t>Second level</a:t>
            </a:r>
            <a:endParaRPr kumimoji="1" lang="ja-JP" altLang="en-US" dirty="0"/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dirty="0"/>
              <a:t>Third</a:t>
            </a:r>
            <a:r>
              <a:rPr kumimoji="1" lang="ja-JP" altLang="en-US" dirty="0"/>
              <a:t> </a:t>
            </a:r>
            <a:r>
              <a:rPr kumimoji="1" lang="en-US" altLang="ja-JP" dirty="0"/>
              <a:t>level</a:t>
            </a:r>
            <a:endParaRPr kumimoji="1" lang="ja-JP" altLang="en-US" dirty="0"/>
          </a:p>
          <a:p>
            <a:pPr lvl="3"/>
            <a:r>
              <a:rPr kumimoji="1" lang="en-US" altLang="ja-JP" dirty="0"/>
              <a:t>Fourth level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Fifth level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Title 14">
            <a:extLst>
              <a:ext uri="{FF2B5EF4-FFF2-40B4-BE49-F238E27FC236}">
                <a16:creationId xmlns:a16="http://schemas.microsoft.com/office/drawing/2014/main" id="{F23A7477-D243-964A-9094-E928ACA8C0FB}"/>
              </a:ext>
            </a:extLst>
          </p:cNvPr>
          <p:cNvSpPr txBox="1">
            <a:spLocks/>
          </p:cNvSpPr>
          <p:nvPr userDrawn="1"/>
        </p:nvSpPr>
        <p:spPr>
          <a:xfrm>
            <a:off x="527051" y="132770"/>
            <a:ext cx="11137568" cy="703942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baseline="0">
                <a:solidFill>
                  <a:srgbClr val="000000"/>
                </a:solidFill>
                <a:latin typeface="Calibri" panose="020F0502020204030204" pitchFamily="34" charset="0"/>
                <a:ea typeface="メイリオ" pitchFamily="50" charset="-128"/>
                <a:cs typeface="Calibri" panose="020F0502020204030204" pitchFamily="34" charset="0"/>
              </a:defRPr>
            </a:lvl1pPr>
          </a:lstStyle>
          <a:p>
            <a:r>
              <a:rPr lang="en-US" sz="2800" dirty="0">
                <a:solidFill>
                  <a:schemeClr val="accent2"/>
                </a:solidFill>
              </a:rPr>
              <a:t>Click to add title</a:t>
            </a:r>
          </a:p>
        </p:txBody>
      </p:sp>
      <p:sp>
        <p:nvSpPr>
          <p:cNvPr id="8" name="Vertical Text Placeholder 7">
            <a:extLst>
              <a:ext uri="{FF2B5EF4-FFF2-40B4-BE49-F238E27FC236}">
                <a16:creationId xmlns:a16="http://schemas.microsoft.com/office/drawing/2014/main" id="{F5A98A93-CEAD-E64D-834D-67A4778B9CED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8879418" y="1244435"/>
            <a:ext cx="2785201" cy="4927765"/>
          </a:xfrm>
        </p:spPr>
        <p:txBody>
          <a:bodyPr vert="eaVert" anchor="ctr">
            <a:norm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FD9F82-5BC9-314E-8625-B5C14CBC2DE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altLang="ja-JP"/>
              <a:t>|  Image Data Management  |  27/03/20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裏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 5"/>
          <p:cNvSpPr>
            <a:spLocks noGrp="1"/>
          </p:cNvSpPr>
          <p:nvPr>
            <p:ph type="body" sz="quarter" idx="10" hasCustomPrompt="1"/>
          </p:nvPr>
        </p:nvSpPr>
        <p:spPr>
          <a:xfrm>
            <a:off x="2580181" y="2565400"/>
            <a:ext cx="7008779" cy="1723136"/>
          </a:xfrm>
        </p:spPr>
        <p:txBody>
          <a:bodyPr/>
          <a:lstStyle>
            <a:lvl1pPr algn="ctr">
              <a:buNone/>
              <a:defRPr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lvl="0"/>
            <a:r>
              <a:rPr kumimoji="1" lang="en-US" altLang="ja-JP" dirty="0"/>
              <a:t>Click to add text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2654" y="5877272"/>
            <a:ext cx="3103832" cy="27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2" descr="Takeda_Logo_Pos_RGB.emf">
            <a:extLst>
              <a:ext uri="{FF2B5EF4-FFF2-40B4-BE49-F238E27FC236}">
                <a16:creationId xmlns:a16="http://schemas.microsoft.com/office/drawing/2014/main" id="{108D0D25-57F8-7548-82DB-B9A20A90EB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5375980" y="4841951"/>
            <a:ext cx="1417179" cy="47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Image 2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>
            <a:extLst>
              <a:ext uri="{FF2B5EF4-FFF2-40B4-BE49-F238E27FC236}">
                <a16:creationId xmlns:a16="http://schemas.microsoft.com/office/drawing/2014/main" id="{18D4B9FA-39D5-DC46-AEE9-0F3C6ECD9555}"/>
              </a:ext>
            </a:extLst>
          </p:cNvPr>
          <p:cNvSpPr/>
          <p:nvPr userDrawn="1"/>
        </p:nvSpPr>
        <p:spPr>
          <a:xfrm>
            <a:off x="0" y="4140000"/>
            <a:ext cx="143339" cy="19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altLang="en-US" sz="1800">
              <a:solidFill>
                <a:srgbClr val="FFFFFF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BB8651D-A822-B447-BA6F-5B2ACD54EA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8230" y="4045913"/>
            <a:ext cx="7518037" cy="895256"/>
          </a:xfrm>
        </p:spPr>
        <p:txBody>
          <a:bodyPr wrap="square" tIns="0" rIns="0" bIns="0" anchor="t" anchorCtr="0">
            <a:noAutofit/>
          </a:bodyPr>
          <a:lstStyle>
            <a:lvl1pPr>
              <a:lnSpc>
                <a:spcPts val="3780"/>
              </a:lnSpc>
              <a:defRPr sz="2800" b="0" i="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r>
              <a:rPr lang="en-GB" dirty="0"/>
              <a:t>Click to enter Presentation Title</a:t>
            </a:r>
          </a:p>
        </p:txBody>
      </p:sp>
      <p:pic>
        <p:nvPicPr>
          <p:cNvPr id="11" name="Picture 12" descr="Takeda_Logo_Pos_RGB.emf">
            <a:extLst>
              <a:ext uri="{FF2B5EF4-FFF2-40B4-BE49-F238E27FC236}">
                <a16:creationId xmlns:a16="http://schemas.microsoft.com/office/drawing/2014/main" id="{287FB422-2240-1A4C-BD02-01CE8911C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9771457" y="4143895"/>
            <a:ext cx="1417179" cy="47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5">
            <a:extLst>
              <a:ext uri="{FF2B5EF4-FFF2-40B4-BE49-F238E27FC236}">
                <a16:creationId xmlns:a16="http://schemas.microsoft.com/office/drawing/2014/main" id="{211B8A58-0EB0-6348-B49B-AE3B0CAC21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03762" y="6048585"/>
            <a:ext cx="1880804" cy="10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0C6B0C8-EB17-EC48-8410-BE88116D3A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8228" y="4997893"/>
            <a:ext cx="5636331" cy="2889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F36B06DC-7895-8244-8724-6CDF07B1B8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228" y="5597286"/>
            <a:ext cx="5636331" cy="2667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Department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6BDF6E0C-07EA-D14B-9328-D8C625F573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8228" y="5308702"/>
            <a:ext cx="5636331" cy="2667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/>
              <a:t>Name, Job 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BFEAA57-D4CD-4347-85B4-8B2085F33A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8228" y="5885871"/>
            <a:ext cx="5636331" cy="2667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Takeda Pharmaceutical Company Limited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902F3095-EA6E-F94A-AF04-18ED691DEB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6350"/>
            <a:ext cx="12192000" cy="3429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566519-5BD4-474D-8621-1163859E51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4248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Image 2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5">
            <a:extLst>
              <a:ext uri="{FF2B5EF4-FFF2-40B4-BE49-F238E27FC236}">
                <a16:creationId xmlns:a16="http://schemas.microsoft.com/office/drawing/2014/main" id="{AA6A9B03-E59C-C148-B3F8-3F4076DF3D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228" y="692696"/>
            <a:ext cx="1880804" cy="10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6">
            <a:extLst>
              <a:ext uri="{FF2B5EF4-FFF2-40B4-BE49-F238E27FC236}">
                <a16:creationId xmlns:a16="http://schemas.microsoft.com/office/drawing/2014/main" id="{18D4B9FA-39D5-DC46-AEE9-0F3C6ECD9555}"/>
              </a:ext>
            </a:extLst>
          </p:cNvPr>
          <p:cNvSpPr/>
          <p:nvPr userDrawn="1"/>
        </p:nvSpPr>
        <p:spPr>
          <a:xfrm>
            <a:off x="0" y="692696"/>
            <a:ext cx="143339" cy="54273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altLang="en-US" sz="1800">
              <a:solidFill>
                <a:srgbClr val="FFFFFF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BB8651D-A822-B447-BA6F-5B2ACD54EA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8228" y="1889829"/>
            <a:ext cx="7793920" cy="3078342"/>
          </a:xfrm>
        </p:spPr>
        <p:txBody>
          <a:bodyPr wrap="square" tIns="0" rIns="0" bIns="0" anchor="ctr" anchorCtr="0">
            <a:noAutofit/>
          </a:bodyPr>
          <a:lstStyle>
            <a:lvl1pPr>
              <a:lnSpc>
                <a:spcPts val="3780"/>
              </a:lnSpc>
              <a:defRPr sz="2800" b="0" i="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r>
              <a:rPr lang="en-US" altLang="ja-JP" dirty="0"/>
              <a:t>Click to enter Presentation Title</a:t>
            </a:r>
            <a:endParaRPr lang="en-GB" dirty="0"/>
          </a:p>
        </p:txBody>
      </p:sp>
      <p:pic>
        <p:nvPicPr>
          <p:cNvPr id="22" name="Picture 12" descr="Takeda_Logo_Pos_RGB.emf">
            <a:extLst>
              <a:ext uri="{FF2B5EF4-FFF2-40B4-BE49-F238E27FC236}">
                <a16:creationId xmlns:a16="http://schemas.microsoft.com/office/drawing/2014/main" id="{C149A174-44EE-8840-8DF2-A61115CADF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9791389" y="3190695"/>
            <a:ext cx="1417179" cy="47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2B05F68-B197-814D-B205-2394232398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8228" y="4997893"/>
            <a:ext cx="5636331" cy="2889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35BA5041-95B8-DA43-9B0D-A51F8EB9AE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228" y="5597286"/>
            <a:ext cx="5636331" cy="2667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Department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8170F29E-72F0-9043-B0D6-F30E440CFB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8228" y="5308702"/>
            <a:ext cx="5636331" cy="2667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/>
              <a:t>Name, Job 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E05022C-AD53-3A45-B7FB-D8030B095E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8228" y="5885871"/>
            <a:ext cx="5636331" cy="2667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Takeda Pharmaceutical Company Limited</a:t>
            </a:r>
          </a:p>
        </p:txBody>
      </p:sp>
    </p:spTree>
    <p:extLst>
      <p:ext uri="{BB962C8B-B14F-4D97-AF65-F5344CB8AC3E}">
        <p14:creationId xmlns:p14="http://schemas.microsoft.com/office/powerpoint/2010/main" val="4034455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1B452C3-6D06-DB47-80B3-1D275D75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729DF11-77EA-7E4D-999C-4E7EA206B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0" y="132770"/>
            <a:ext cx="11137900" cy="703942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D4F24-3AD1-7943-A1A9-EB84047B51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235892"/>
            <a:ext cx="11125199" cy="4929412"/>
          </a:xfrm>
        </p:spPr>
        <p:txBody>
          <a:bodyPr/>
          <a:lstStyle>
            <a:lvl1pPr>
              <a:buClr>
                <a:srgbClr val="4C4948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rgbClr val="4C4948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rgbClr val="4C4948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rgbClr val="4C4948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4C4948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8B4E06-2E87-5B45-BE7C-3F9182284F9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altLang="ja-JP"/>
              <a:t>|  Image Data Management  |  27/03/20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Clr>
                <a:srgbClr val="4C4948"/>
              </a:buClr>
              <a:buNone/>
              <a:defRPr sz="2600" baseline="0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1pPr>
            <a:lvl2pPr>
              <a:buClr>
                <a:srgbClr val="4C4948"/>
              </a:buClr>
              <a:defRPr sz="1800" baseline="0">
                <a:solidFill>
                  <a:srgbClr val="231815"/>
                </a:solidFill>
                <a:latin typeface="Calibri" pitchFamily="34" charset="0"/>
                <a:cs typeface="Calibri" pitchFamily="34" charset="0"/>
              </a:defRPr>
            </a:lvl2pPr>
            <a:lvl3pPr>
              <a:buClr>
                <a:srgbClr val="4C4948"/>
              </a:buClr>
              <a:defRPr sz="1600" baseline="0">
                <a:solidFill>
                  <a:srgbClr val="231815"/>
                </a:solidFill>
                <a:latin typeface="Calibri" pitchFamily="34" charset="0"/>
                <a:cs typeface="Calibri" pitchFamily="34" charset="0"/>
              </a:defRPr>
            </a:lvl3pPr>
            <a:lvl4pPr>
              <a:buClr>
                <a:srgbClr val="4C4948"/>
              </a:buClr>
              <a:defRPr sz="1400" baseline="0">
                <a:solidFill>
                  <a:srgbClr val="231815"/>
                </a:solidFill>
                <a:latin typeface="Calibri" pitchFamily="34" charset="0"/>
                <a:cs typeface="Calibri" pitchFamily="34" charset="0"/>
              </a:defRPr>
            </a:lvl4pPr>
            <a:lvl5pPr>
              <a:buClr>
                <a:srgbClr val="4C4948"/>
              </a:buClr>
              <a:defRPr sz="1400" baseline="0">
                <a:solidFill>
                  <a:srgbClr val="231815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kumimoji="1" lang="en-US" altLang="ja-JP" dirty="0"/>
              <a:t>Click to add text or click an icon to add other content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Title 14">
            <a:extLst>
              <a:ext uri="{FF2B5EF4-FFF2-40B4-BE49-F238E27FC236}">
                <a16:creationId xmlns:a16="http://schemas.microsoft.com/office/drawing/2014/main" id="{ACC062CD-A904-0F41-8348-B090B7D800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1" y="132770"/>
            <a:ext cx="11137568" cy="703942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B388F9-D106-1642-996A-EBE58E4DDD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ja-JP"/>
              <a:t>|  Image Data Management  |  27/03/20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half" idx="1" hasCustomPrompt="1"/>
          </p:nvPr>
        </p:nvSpPr>
        <p:spPr>
          <a:xfrm>
            <a:off x="539752" y="1235894"/>
            <a:ext cx="5454649" cy="4929410"/>
          </a:xfrm>
        </p:spPr>
        <p:txBody>
          <a:bodyPr/>
          <a:lstStyle>
            <a:lvl1pPr>
              <a:defRPr sz="2600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2200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2000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800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dirty="0"/>
              <a:t>Click to add text</a:t>
            </a:r>
            <a:endParaRPr kumimoji="1" lang="ja-JP" altLang="en-US" dirty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1" lang="en-US" altLang="ja-JP" dirty="0"/>
              <a:t>Second level</a:t>
            </a:r>
            <a:endParaRPr kumimoji="1" lang="ja-JP" altLang="en-US" dirty="0"/>
          </a:p>
          <a:p>
            <a:pPr lvl="2"/>
            <a:r>
              <a:rPr kumimoji="1" lang="en-US" altLang="ja-JP" dirty="0"/>
              <a:t>Third</a:t>
            </a:r>
            <a:r>
              <a:rPr kumimoji="1" lang="ja-JP" altLang="en-US" dirty="0"/>
              <a:t> </a:t>
            </a:r>
            <a:r>
              <a:rPr kumimoji="1" lang="en-US" altLang="ja-JP" dirty="0"/>
              <a:t>level</a:t>
            </a:r>
            <a:endParaRPr kumimoji="1" lang="ja-JP" altLang="en-US" dirty="0"/>
          </a:p>
          <a:p>
            <a:pPr lvl="3"/>
            <a:r>
              <a:rPr kumimoji="1" lang="en-US" altLang="ja-JP" dirty="0"/>
              <a:t>Fourth level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Fifth level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 hasCustomPrompt="1"/>
          </p:nvPr>
        </p:nvSpPr>
        <p:spPr>
          <a:xfrm>
            <a:off x="6197600" y="1235892"/>
            <a:ext cx="5467019" cy="4929412"/>
          </a:xfrm>
        </p:spPr>
        <p:txBody>
          <a:bodyPr/>
          <a:lstStyle>
            <a:lvl1pPr>
              <a:defRPr sz="2600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400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2200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2000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800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dirty="0"/>
              <a:t>Click to add text</a:t>
            </a:r>
            <a:endParaRPr kumimoji="1" lang="ja-JP" altLang="en-US" dirty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1" lang="en-US" altLang="ja-JP" dirty="0"/>
              <a:t>Second level</a:t>
            </a:r>
            <a:endParaRPr kumimoji="1" lang="ja-JP" altLang="en-US" dirty="0"/>
          </a:p>
          <a:p>
            <a:pPr lvl="2"/>
            <a:r>
              <a:rPr kumimoji="1" lang="en-US" altLang="ja-JP" dirty="0"/>
              <a:t>Third</a:t>
            </a:r>
            <a:r>
              <a:rPr kumimoji="1" lang="ja-JP" altLang="en-US" dirty="0"/>
              <a:t> </a:t>
            </a:r>
            <a:r>
              <a:rPr kumimoji="1" lang="en-US" altLang="ja-JP" dirty="0"/>
              <a:t>level</a:t>
            </a:r>
            <a:endParaRPr kumimoji="1" lang="ja-JP" altLang="en-US" dirty="0"/>
          </a:p>
          <a:p>
            <a:pPr lvl="3"/>
            <a:r>
              <a:rPr kumimoji="1" lang="en-US" altLang="ja-JP" dirty="0"/>
              <a:t>Fourth level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Fifth level</a:t>
            </a:r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Title 14">
            <a:extLst>
              <a:ext uri="{FF2B5EF4-FFF2-40B4-BE49-F238E27FC236}">
                <a16:creationId xmlns:a16="http://schemas.microsoft.com/office/drawing/2014/main" id="{57096C63-B0AC-AC4D-857F-CDD8F0A217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1" y="132770"/>
            <a:ext cx="11137568" cy="703942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14E6A9-EBF6-9F4E-AEB7-56348234318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ja-JP"/>
              <a:t>|  Image Data Management  |  27/03/20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 2"/>
          <p:cNvSpPr>
            <a:spLocks noGrp="1"/>
          </p:cNvSpPr>
          <p:nvPr>
            <p:ph type="body" idx="1" hasCustomPrompt="1"/>
          </p:nvPr>
        </p:nvSpPr>
        <p:spPr>
          <a:xfrm>
            <a:off x="539751" y="1228726"/>
            <a:ext cx="5456767" cy="472083"/>
          </a:xfrm>
        </p:spPr>
        <p:txBody>
          <a:bodyPr anchor="b">
            <a:no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dirty="0"/>
              <a:t>Click to add text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 hasCustomPrompt="1"/>
          </p:nvPr>
        </p:nvSpPr>
        <p:spPr>
          <a:xfrm>
            <a:off x="539751" y="1772816"/>
            <a:ext cx="5456767" cy="4392488"/>
          </a:xfrm>
        </p:spPr>
        <p:txBody>
          <a:bodyPr/>
          <a:lstStyle>
            <a:lvl1pPr>
              <a:defRPr sz="2400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2200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2000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600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600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dirty="0"/>
              <a:t>Click to add text</a:t>
            </a:r>
            <a:endParaRPr kumimoji="1" lang="ja-JP" altLang="en-US"/>
          </a:p>
          <a:p>
            <a:pPr lvl="1"/>
            <a:r>
              <a:rPr kumimoji="1" lang="en-US" altLang="ja-JP" dirty="0"/>
              <a:t>Second level</a:t>
            </a:r>
            <a:endParaRPr kumimoji="1" lang="ja-JP" altLang="en-US"/>
          </a:p>
          <a:p>
            <a:pPr lvl="2"/>
            <a:r>
              <a:rPr kumimoji="1" lang="en-US" altLang="ja-JP" dirty="0"/>
              <a:t>Third</a:t>
            </a:r>
            <a:r>
              <a:rPr kumimoji="1" lang="ja-JP" altLang="en-US"/>
              <a:t> </a:t>
            </a:r>
            <a:r>
              <a:rPr kumimoji="1" lang="en-US" altLang="ja-JP" dirty="0"/>
              <a:t>level</a:t>
            </a:r>
            <a:endParaRPr kumimoji="1" lang="ja-JP" altLang="en-US" dirty="0"/>
          </a:p>
          <a:p>
            <a:pPr lvl="3"/>
            <a:r>
              <a:rPr kumimoji="1" lang="en-US" altLang="ja-JP" dirty="0"/>
              <a:t>Fourth level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Fifth level</a:t>
            </a:r>
            <a:endParaRPr kumimoji="1"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1228726"/>
            <a:ext cx="5471252" cy="472083"/>
          </a:xfrm>
        </p:spPr>
        <p:txBody>
          <a:bodyPr anchor="b">
            <a:no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dirty="0"/>
              <a:t>Click to add text</a:t>
            </a:r>
            <a:endParaRPr kumimoji="1"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 hasCustomPrompt="1"/>
          </p:nvPr>
        </p:nvSpPr>
        <p:spPr>
          <a:xfrm>
            <a:off x="6193367" y="1772816"/>
            <a:ext cx="5471252" cy="4392488"/>
          </a:xfrm>
        </p:spPr>
        <p:txBody>
          <a:bodyPr/>
          <a:lstStyle>
            <a:lvl1pPr>
              <a:defRPr sz="2400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2200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2000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600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600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dirty="0"/>
              <a:t>Click to add text</a:t>
            </a:r>
            <a:endParaRPr kumimoji="1" lang="ja-JP" altLang="en-US" dirty="0"/>
          </a:p>
          <a:p>
            <a:pPr lvl="1"/>
            <a:r>
              <a:rPr kumimoji="1" lang="en-US" altLang="ja-JP" dirty="0"/>
              <a:t>Second level</a:t>
            </a:r>
            <a:endParaRPr kumimoji="1" lang="ja-JP" altLang="en-US" dirty="0"/>
          </a:p>
          <a:p>
            <a:pPr lvl="2"/>
            <a:r>
              <a:rPr kumimoji="1" lang="en-US" altLang="ja-JP" dirty="0"/>
              <a:t>Third</a:t>
            </a:r>
            <a:r>
              <a:rPr kumimoji="1" lang="ja-JP" altLang="en-US" dirty="0"/>
              <a:t> </a:t>
            </a:r>
            <a:r>
              <a:rPr kumimoji="1" lang="en-US" altLang="ja-JP" dirty="0"/>
              <a:t>level</a:t>
            </a:r>
            <a:endParaRPr kumimoji="1" lang="ja-JP" altLang="en-US" dirty="0"/>
          </a:p>
          <a:p>
            <a:pPr lvl="3"/>
            <a:r>
              <a:rPr kumimoji="1" lang="en-US" altLang="ja-JP" dirty="0"/>
              <a:t>Fourth level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Fifth level</a:t>
            </a:r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Title 14">
            <a:extLst>
              <a:ext uri="{FF2B5EF4-FFF2-40B4-BE49-F238E27FC236}">
                <a16:creationId xmlns:a16="http://schemas.microsoft.com/office/drawing/2014/main" id="{2AEAB2BA-0225-6C49-9735-5058502EE1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1" y="132770"/>
            <a:ext cx="11137568" cy="703942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C0007F-B06B-4B42-A27B-049BD253102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ja-JP"/>
              <a:t>|  Image Data Management  |  27/03/20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 hasCustomPrompt="1"/>
          </p:nvPr>
        </p:nvSpPr>
        <p:spPr>
          <a:xfrm>
            <a:off x="4766734" y="1231900"/>
            <a:ext cx="6897885" cy="4933405"/>
          </a:xfrm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2800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2400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2000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2000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dirty="0"/>
              <a:t>Click to add text</a:t>
            </a:r>
            <a:endParaRPr kumimoji="1" lang="ja-JP" altLang="en-US" dirty="0"/>
          </a:p>
          <a:p>
            <a:pPr lvl="1"/>
            <a:r>
              <a:rPr kumimoji="1" lang="en-US" altLang="ja-JP" dirty="0"/>
              <a:t>Second level</a:t>
            </a:r>
            <a:endParaRPr kumimoji="1" lang="ja-JP" altLang="en-US" dirty="0"/>
          </a:p>
          <a:p>
            <a:pPr lvl="2"/>
            <a:r>
              <a:rPr kumimoji="1" lang="en-US" altLang="ja-JP" dirty="0"/>
              <a:t>Third</a:t>
            </a:r>
            <a:r>
              <a:rPr kumimoji="1" lang="ja-JP" altLang="en-US" dirty="0"/>
              <a:t> </a:t>
            </a:r>
            <a:r>
              <a:rPr kumimoji="1" lang="en-US" altLang="ja-JP" dirty="0"/>
              <a:t>level</a:t>
            </a:r>
            <a:endParaRPr kumimoji="1" lang="ja-JP" altLang="en-US" dirty="0"/>
          </a:p>
          <a:p>
            <a:pPr lvl="3"/>
            <a:r>
              <a:rPr kumimoji="1" lang="en-US" altLang="ja-JP" dirty="0"/>
              <a:t>Fourth level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Fifth level</a:t>
            </a:r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 hasCustomPrompt="1"/>
          </p:nvPr>
        </p:nvSpPr>
        <p:spPr>
          <a:xfrm>
            <a:off x="539752" y="2204864"/>
            <a:ext cx="4080933" cy="396044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dirty="0"/>
              <a:t>Click to add text</a:t>
            </a:r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9" name="Title 14">
            <a:extLst>
              <a:ext uri="{FF2B5EF4-FFF2-40B4-BE49-F238E27FC236}">
                <a16:creationId xmlns:a16="http://schemas.microsoft.com/office/drawing/2014/main" id="{F2052808-34BC-E14D-8A29-763ED3A956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1" y="132770"/>
            <a:ext cx="11137568" cy="703942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21A4D7-2764-734A-A756-906144E990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052" y="1235199"/>
            <a:ext cx="4093633" cy="8636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C8E865-2AAC-9640-A405-7CCA1E600B6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altLang="ja-JP"/>
              <a:t>|  Image Data Management  |  27/03/20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 2"/>
          <p:cNvSpPr>
            <a:spLocks noGrp="1"/>
          </p:cNvSpPr>
          <p:nvPr>
            <p:ph type="pic" idx="1" hasCustomPrompt="1"/>
          </p:nvPr>
        </p:nvSpPr>
        <p:spPr>
          <a:xfrm>
            <a:off x="2389717" y="1152526"/>
            <a:ext cx="7315200" cy="357504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en-US" altLang="ja-JP" dirty="0"/>
              <a:t>Click icon to add an image</a:t>
            </a:r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23181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dirty="0"/>
              <a:t>Click to add text</a:t>
            </a:r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8244C5-0213-3545-8C47-FA08A2DEB8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9717" y="4795483"/>
            <a:ext cx="7315200" cy="569913"/>
          </a:xfrm>
        </p:spPr>
        <p:txBody>
          <a:bodyPr anchor="b"/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itle 14">
            <a:extLst>
              <a:ext uri="{FF2B5EF4-FFF2-40B4-BE49-F238E27FC236}">
                <a16:creationId xmlns:a16="http://schemas.microsoft.com/office/drawing/2014/main" id="{81322671-BD5E-2D4C-A363-9021C5ABC5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1" y="132770"/>
            <a:ext cx="11137568" cy="703942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8A48C4-28BE-314C-BB30-B3739A57B0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altLang="ja-JP"/>
              <a:t>|  Image Data Management  |  27/03/20</a:t>
            </a:r>
            <a:endParaRPr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4611" y="6537948"/>
            <a:ext cx="2848711" cy="17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9751" y="1236664"/>
            <a:ext cx="11124868" cy="492864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  <a:p>
            <a:pPr lvl="1"/>
            <a:r>
              <a:rPr kumimoji="1" lang="en-US" altLang="ja-JP" dirty="0"/>
              <a:t>Second level</a:t>
            </a:r>
            <a:endParaRPr kumimoji="1" lang="ja-JP" altLang="en-US" dirty="0"/>
          </a:p>
          <a:p>
            <a:pPr lvl="2"/>
            <a:r>
              <a:rPr kumimoji="1" lang="en-US" altLang="ja-JP" dirty="0"/>
              <a:t>Third</a:t>
            </a:r>
            <a:r>
              <a:rPr kumimoji="1" lang="ja-JP" altLang="en-US" dirty="0"/>
              <a:t> </a:t>
            </a:r>
            <a:r>
              <a:rPr kumimoji="1" lang="en-US" altLang="ja-JP" dirty="0"/>
              <a:t>level</a:t>
            </a:r>
            <a:endParaRPr kumimoji="1" lang="ja-JP" altLang="en-US" dirty="0"/>
          </a:p>
          <a:p>
            <a:pPr lvl="3"/>
            <a:r>
              <a:rPr kumimoji="1" lang="en-US" altLang="ja-JP" dirty="0"/>
              <a:t>Fourth level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Fifth level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646196" y="6525345"/>
            <a:ext cx="8114100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898989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r>
              <a:rPr lang="en-US" altLang="ja-JP"/>
              <a:t>|  Image Data Management  |  27/03/20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34628" y="6525345"/>
            <a:ext cx="589856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898989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5" name="タイトル プレースホルダ 1"/>
          <p:cNvSpPr>
            <a:spLocks noGrp="1"/>
          </p:cNvSpPr>
          <p:nvPr>
            <p:ph type="title"/>
          </p:nvPr>
        </p:nvSpPr>
        <p:spPr>
          <a:xfrm>
            <a:off x="527051" y="132770"/>
            <a:ext cx="11137568" cy="703942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8D4B9FA-39D5-DC46-AEE9-0F3C6ECD9555}"/>
              </a:ext>
            </a:extLst>
          </p:cNvPr>
          <p:cNvSpPr/>
          <p:nvPr userDrawn="1"/>
        </p:nvSpPr>
        <p:spPr>
          <a:xfrm>
            <a:off x="0" y="134939"/>
            <a:ext cx="143339" cy="701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altLang="en-US" sz="1800">
              <a:solidFill>
                <a:schemeClr val="accen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689" r:id="rId2"/>
    <p:sldLayoutId id="2147483711" r:id="rId3"/>
    <p:sldLayoutId id="2147483654" r:id="rId4"/>
    <p:sldLayoutId id="2147483650" r:id="rId5"/>
    <p:sldLayoutId id="2147483652" r:id="rId6"/>
    <p:sldLayoutId id="2147483653" r:id="rId7"/>
    <p:sldLayoutId id="2147483656" r:id="rId8"/>
    <p:sldLayoutId id="2147483657" r:id="rId9"/>
    <p:sldLayoutId id="2147483658" r:id="rId10"/>
    <p:sldLayoutId id="2147483659" r:id="rId11"/>
    <p:sldLayoutId id="2147483669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kumimoji="1" sz="2800" kern="1200" baseline="0">
          <a:solidFill>
            <a:schemeClr val="accent2"/>
          </a:solidFill>
          <a:latin typeface="Calibri" pitchFamily="34" charset="0"/>
          <a:ea typeface="メイリオ" pitchFamily="50" charset="-128"/>
          <a:cs typeface="Calibri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4C4948"/>
        </a:buClr>
        <a:buFont typeface="Arial" panose="020B0604020202020204" pitchFamily="34" charset="0"/>
        <a:buChar char="•"/>
        <a:defRPr kumimoji="1" sz="2600" kern="1200" baseline="0">
          <a:solidFill>
            <a:schemeClr val="accent2"/>
          </a:solidFill>
          <a:latin typeface="Calibri" pitchFamily="34" charset="0"/>
          <a:ea typeface="メイリオ" pitchFamily="50" charset="-128"/>
          <a:cs typeface="Calibr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C4948"/>
        </a:buClr>
        <a:buFont typeface="Arial" pitchFamily="34" charset="0"/>
        <a:buChar char="–"/>
        <a:defRPr kumimoji="1" sz="2400" kern="1200">
          <a:solidFill>
            <a:schemeClr val="accent2"/>
          </a:solidFill>
          <a:latin typeface="Calibri" pitchFamily="34" charset="0"/>
          <a:ea typeface="メイリオ" pitchFamily="50" charset="-128"/>
          <a:cs typeface="Calibr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C4948"/>
        </a:buClr>
        <a:buFont typeface="Arial" pitchFamily="34" charset="0"/>
        <a:buChar char="•"/>
        <a:defRPr kumimoji="1" sz="2200" kern="1200" baseline="0">
          <a:solidFill>
            <a:schemeClr val="accent2"/>
          </a:solidFill>
          <a:latin typeface="Calibri" pitchFamily="34" charset="0"/>
          <a:ea typeface="メイリオ" pitchFamily="50" charset="-128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4C4948"/>
        </a:buClr>
        <a:buFont typeface="Arial" pitchFamily="34" charset="0"/>
        <a:buChar char="–"/>
        <a:defRPr kumimoji="1" sz="2000" kern="1200" baseline="0">
          <a:solidFill>
            <a:schemeClr val="accent2"/>
          </a:solidFill>
          <a:latin typeface="Calibri" pitchFamily="34" charset="0"/>
          <a:ea typeface="メイリオ" pitchFamily="50" charset="-128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C4948"/>
        </a:buClr>
        <a:buFont typeface="Arial" pitchFamily="34" charset="0"/>
        <a:buChar char="»"/>
        <a:defRPr kumimoji="1" sz="2000" kern="1200" baseline="0">
          <a:solidFill>
            <a:schemeClr val="accent2"/>
          </a:solidFill>
          <a:latin typeface="Calibri" pitchFamily="34" charset="0"/>
          <a:ea typeface="メイリオ" pitchFamily="50" charset="-128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gif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68023E5-A8D6-1247-A26C-09A81EC6F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230" y="4033213"/>
            <a:ext cx="8094333" cy="895256"/>
          </a:xfrm>
        </p:spPr>
        <p:txBody>
          <a:bodyPr/>
          <a:lstStyle/>
          <a:p>
            <a:r>
              <a:rPr lang="en-US" dirty="0"/>
              <a:t>Image Management and Data Sharing Platform Needs in Drug Development</a:t>
            </a:r>
            <a:br>
              <a:rPr lang="en-US" dirty="0"/>
            </a:b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8673319-382D-294C-BF4F-56B39CEF9F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03/27/2020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00ACBE-62A2-2B46-A695-FFCB469385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Imaging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E36F4B-F8B5-3A40-BB80-EE226C5ACD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tr-TR" dirty="0"/>
              <a:t>Ö</a:t>
            </a:r>
            <a:r>
              <a:rPr lang="en-US"/>
              <a:t>zlem</a:t>
            </a:r>
            <a:r>
              <a:rPr lang="en-US" dirty="0"/>
              <a:t> Yardibi, Associate Director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F0BAEBD-8D08-EA44-9C97-0C99B59AC6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Takeda Pharmaceutical Company Limited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D171ADD-D2B9-5E4C-8E07-E6D1DAAA2C5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2749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338CD3-E6B7-FB4C-8465-E04419E7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1AE0B0-2E87-CA4A-A4C5-4BD1B87AC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DA41D6-CCD2-0542-9F3C-972CB277AE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Why do we need to bring images and image-derived data in-house?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 plethora of data transfer/management solutions currently in use</a:t>
            </a:r>
          </a:p>
          <a:p>
            <a:pPr marL="0" lvl="0" indent="0">
              <a:buNone/>
            </a:pPr>
            <a:r>
              <a:rPr lang="en-US" dirty="0"/>
              <a:t> </a:t>
            </a:r>
          </a:p>
          <a:p>
            <a:pPr lvl="0"/>
            <a:r>
              <a:rPr lang="en-US" dirty="0"/>
              <a:t>Possible technical and operational challenges in adopting new systems and solutions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4B3DD-798F-0E4D-A40E-DE5C20F05BD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altLang="ja-JP"/>
              <a:t>|  Image Data Management  |  27/03/20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0055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6BD2F0-21BD-42B9-9065-FE8AA7C6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8F2773-8329-4D26-9475-AA140F0BA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value of imaging data depends on how it is used and applied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06FC40-E4D6-4717-8539-B140202E82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Perform QC/QA of images for decision making before/during/after clinical trials</a:t>
            </a:r>
          </a:p>
          <a:p>
            <a:endParaRPr lang="en-US" dirty="0"/>
          </a:p>
          <a:p>
            <a:r>
              <a:rPr lang="en-US" dirty="0"/>
              <a:t>Help streamline better imaging studies by improving insights into the design and execution</a:t>
            </a:r>
          </a:p>
          <a:p>
            <a:endParaRPr lang="en-US" dirty="0"/>
          </a:p>
          <a:p>
            <a:r>
              <a:rPr lang="en-US" dirty="0"/>
              <a:t>Enable FAIR (Findable, Accessible, Interoperable, Reusable) data management</a:t>
            </a:r>
          </a:p>
          <a:p>
            <a:endParaRPr lang="en-US" dirty="0"/>
          </a:p>
          <a:p>
            <a:r>
              <a:rPr lang="en-US" i="1" dirty="0"/>
              <a:t>McKinsey Global Institute estimates that applying better data strategies to inform decision making could generate up to $100 billion in value for healthcare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31FA9-4AB6-4CA9-B823-38A228A4B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altLang="ja-JP"/>
              <a:t>|  Image Data Management  |  27/03/20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197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53CF20-5510-4761-9815-CFC56949C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220843-7962-48EC-85A0-90DF1178C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Currently, robust and consistent image transfer remains to be elusive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D5490-247F-4D07-BF30-EC27937AFE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pretty common dialogue:</a:t>
            </a:r>
          </a:p>
          <a:p>
            <a:pPr lvl="1"/>
            <a:r>
              <a:rPr lang="en-US" i="1" dirty="0"/>
              <a:t>How would you like to transfer the images?</a:t>
            </a:r>
          </a:p>
          <a:p>
            <a:pPr lvl="1"/>
            <a:r>
              <a:rPr lang="en-US" i="1" dirty="0"/>
              <a:t>We can share them via </a:t>
            </a:r>
            <a:r>
              <a:rPr lang="en-US" b="1" i="1" dirty="0"/>
              <a:t>FTP</a:t>
            </a:r>
            <a:r>
              <a:rPr lang="en-US" i="1" dirty="0"/>
              <a:t> ..</a:t>
            </a:r>
          </a:p>
          <a:p>
            <a:pPr lvl="1"/>
            <a:r>
              <a:rPr lang="en-US" i="1" dirty="0"/>
              <a:t>Our IT does not allow FTP, they say it is not secure..</a:t>
            </a:r>
          </a:p>
          <a:p>
            <a:pPr lvl="1"/>
            <a:r>
              <a:rPr lang="en-US" i="1" dirty="0"/>
              <a:t>How about </a:t>
            </a:r>
            <a:r>
              <a:rPr lang="en-US" b="1" i="1" dirty="0"/>
              <a:t>Box.com</a:t>
            </a:r>
            <a:r>
              <a:rPr lang="en-US" i="1" dirty="0"/>
              <a:t>?</a:t>
            </a:r>
          </a:p>
          <a:p>
            <a:pPr lvl="1"/>
            <a:r>
              <a:rPr lang="en-US" i="1" dirty="0"/>
              <a:t>For 50GB of images??</a:t>
            </a:r>
          </a:p>
          <a:p>
            <a:pPr lvl="1"/>
            <a:r>
              <a:rPr lang="en-US" i="1" dirty="0"/>
              <a:t>Or perhaps we can send you a </a:t>
            </a:r>
            <a:r>
              <a:rPr lang="en-US" b="1" i="1" dirty="0"/>
              <a:t>hard-drive</a:t>
            </a:r>
            <a:r>
              <a:rPr lang="en-US" i="1" dirty="0"/>
              <a:t>……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Once you receive the data, plan for sharing with internal/external collaborators :-/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4D8FF-BB60-4BC8-A2BE-5681416694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altLang="ja-JP"/>
              <a:t>|  Image Data Management  |  27/03/20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1000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AEB1A9E2-DA8F-4D49-AF9A-27AF717783AB}"/>
              </a:ext>
            </a:extLst>
          </p:cNvPr>
          <p:cNvGrpSpPr/>
          <p:nvPr/>
        </p:nvGrpSpPr>
        <p:grpSpPr>
          <a:xfrm>
            <a:off x="2205949" y="4191967"/>
            <a:ext cx="1034524" cy="1065709"/>
            <a:chOff x="2205949" y="4191967"/>
            <a:chExt cx="1034524" cy="1065709"/>
          </a:xfrm>
        </p:grpSpPr>
        <p:sp>
          <p:nvSpPr>
            <p:cNvPr id="55" name="Diagonal liegende Ecken des Rechtecks abrunden 4">
              <a:extLst>
                <a:ext uri="{FF2B5EF4-FFF2-40B4-BE49-F238E27FC236}">
                  <a16:creationId xmlns:a16="http://schemas.microsoft.com/office/drawing/2014/main" id="{EC93A066-1571-4185-9692-ECB8419C7C67}"/>
                </a:ext>
              </a:extLst>
            </p:cNvPr>
            <p:cNvSpPr/>
            <p:nvPr/>
          </p:nvSpPr>
          <p:spPr>
            <a:xfrm>
              <a:off x="2205949" y="4191967"/>
              <a:ext cx="1034524" cy="1065709"/>
            </a:xfrm>
            <a:prstGeom prst="round2Diag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Bild 6" descr="dcmdb.png">
              <a:extLst>
                <a:ext uri="{FF2B5EF4-FFF2-40B4-BE49-F238E27FC236}">
                  <a16:creationId xmlns:a16="http://schemas.microsoft.com/office/drawing/2014/main" id="{A1972C44-144A-4CAA-8031-CF0F1DE41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950" y="4658390"/>
              <a:ext cx="365126" cy="353015"/>
            </a:xfrm>
            <a:prstGeom prst="rect">
              <a:avLst/>
            </a:prstGeom>
          </p:spPr>
        </p:pic>
        <p:pic>
          <p:nvPicPr>
            <p:cNvPr id="57" name="Bild 44" descr="dcmdb.png">
              <a:extLst>
                <a:ext uri="{FF2B5EF4-FFF2-40B4-BE49-F238E27FC236}">
                  <a16:creationId xmlns:a16="http://schemas.microsoft.com/office/drawing/2014/main" id="{16575CA4-289A-4AFE-AC20-D031B50AB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0222" y="4658390"/>
              <a:ext cx="365126" cy="353015"/>
            </a:xfrm>
            <a:prstGeom prst="rect">
              <a:avLst/>
            </a:prstGeom>
          </p:spPr>
        </p:pic>
        <p:pic>
          <p:nvPicPr>
            <p:cNvPr id="58" name="Bild 46" descr="dcmdb.png">
              <a:extLst>
                <a:ext uri="{FF2B5EF4-FFF2-40B4-BE49-F238E27FC236}">
                  <a16:creationId xmlns:a16="http://schemas.microsoft.com/office/drawing/2014/main" id="{A724448C-91B4-4BC9-847F-C6E2AC224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493" y="4658390"/>
              <a:ext cx="365126" cy="353015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B4C345-DB28-4596-840B-CBEC63C06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031D0D-944B-44A0-92A6-9AE97FBA7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 possible lifecycle for image data in drug development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63F2F-9F7E-492F-9D79-9A691908251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altLang="ja-JP"/>
              <a:t>|  Image Data Management  |  27/03/20</a:t>
            </a:r>
            <a:endParaRPr lang="ja-JP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5B2FB9-BB35-46C9-93D5-CD480B69F57A}"/>
              </a:ext>
            </a:extLst>
          </p:cNvPr>
          <p:cNvSpPr/>
          <p:nvPr/>
        </p:nvSpPr>
        <p:spPr>
          <a:xfrm>
            <a:off x="1362838" y="920099"/>
            <a:ext cx="5841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Multi-Imaging Centers or Labs or Imaging CROs or Academia or Public Databases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98BFDF-C68C-4688-9FE2-0D2AA0B388E9}"/>
              </a:ext>
            </a:extLst>
          </p:cNvPr>
          <p:cNvSpPr/>
          <p:nvPr/>
        </p:nvSpPr>
        <p:spPr>
          <a:xfrm>
            <a:off x="2156093" y="4148630"/>
            <a:ext cx="2094411" cy="2293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A34C89-0F4A-42E2-920A-4B75B9C463F1}"/>
              </a:ext>
            </a:extLst>
          </p:cNvPr>
          <p:cNvSpPr txBox="1"/>
          <p:nvPr/>
        </p:nvSpPr>
        <p:spPr>
          <a:xfrm>
            <a:off x="4054359" y="1814629"/>
            <a:ext cx="2546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Access in a Cloud Server </a:t>
            </a:r>
          </a:p>
        </p:txBody>
      </p:sp>
      <p:sp>
        <p:nvSpPr>
          <p:cNvPr id="9" name="Pfeil nach links und rechts 50">
            <a:extLst>
              <a:ext uri="{FF2B5EF4-FFF2-40B4-BE49-F238E27FC236}">
                <a16:creationId xmlns:a16="http://schemas.microsoft.com/office/drawing/2014/main" id="{B1D6F152-A23D-4F3A-BC4A-D1B5BFE45A54}"/>
              </a:ext>
            </a:extLst>
          </p:cNvPr>
          <p:cNvSpPr>
            <a:spLocks noChangeAspect="1"/>
          </p:cNvSpPr>
          <p:nvPr/>
        </p:nvSpPr>
        <p:spPr>
          <a:xfrm rot="18476070">
            <a:off x="4069014" y="4054656"/>
            <a:ext cx="633909" cy="346786"/>
          </a:xfrm>
          <a:prstGeom prst="leftRightArrow">
            <a:avLst>
              <a:gd name="adj1" fmla="val 50000"/>
              <a:gd name="adj2" fmla="val 4645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733987-CAB9-4BE8-B6B6-123301F96289}"/>
              </a:ext>
            </a:extLst>
          </p:cNvPr>
          <p:cNvSpPr txBox="1">
            <a:spLocks noChangeAspect="1"/>
          </p:cNvSpPr>
          <p:nvPr/>
        </p:nvSpPr>
        <p:spPr>
          <a:xfrm>
            <a:off x="2444956" y="3840277"/>
            <a:ext cx="1515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Network</a:t>
            </a:r>
          </a:p>
        </p:txBody>
      </p:sp>
      <p:sp>
        <p:nvSpPr>
          <p:cNvPr id="11" name="Pfeil nach links und rechts 50">
            <a:extLst>
              <a:ext uri="{FF2B5EF4-FFF2-40B4-BE49-F238E27FC236}">
                <a16:creationId xmlns:a16="http://schemas.microsoft.com/office/drawing/2014/main" id="{E6BF2ADD-D835-4148-B5E5-AD8779194B55}"/>
              </a:ext>
            </a:extLst>
          </p:cNvPr>
          <p:cNvSpPr>
            <a:spLocks noChangeAspect="1"/>
          </p:cNvSpPr>
          <p:nvPr/>
        </p:nvSpPr>
        <p:spPr>
          <a:xfrm>
            <a:off x="6372097" y="2940137"/>
            <a:ext cx="522484" cy="335283"/>
          </a:xfrm>
          <a:prstGeom prst="leftRightArrow">
            <a:avLst>
              <a:gd name="adj1" fmla="val 50000"/>
              <a:gd name="adj2" fmla="val 4645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Bild 88" descr="ws.png">
            <a:extLst>
              <a:ext uri="{FF2B5EF4-FFF2-40B4-BE49-F238E27FC236}">
                <a16:creationId xmlns:a16="http://schemas.microsoft.com/office/drawing/2014/main" id="{6E41A989-6210-459F-8278-952E8163D6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39" y="4870494"/>
            <a:ext cx="1601308" cy="1518419"/>
          </a:xfrm>
          <a:prstGeom prst="rect">
            <a:avLst/>
          </a:prstGeom>
        </p:spPr>
      </p:pic>
      <p:pic>
        <p:nvPicPr>
          <p:cNvPr id="19" name="Bild 95" descr="vq.png">
            <a:extLst>
              <a:ext uri="{FF2B5EF4-FFF2-40B4-BE49-F238E27FC236}">
                <a16:creationId xmlns:a16="http://schemas.microsoft.com/office/drawing/2014/main" id="{7227C100-24BE-4CF4-B4DF-F0A16A2CDA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429" y="5517204"/>
            <a:ext cx="215420" cy="2082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B861C93-18BD-4690-AB8C-B69D147E3FD2}"/>
              </a:ext>
            </a:extLst>
          </p:cNvPr>
          <p:cNvSpPr txBox="1"/>
          <p:nvPr/>
        </p:nvSpPr>
        <p:spPr>
          <a:xfrm>
            <a:off x="4472000" y="4184547"/>
            <a:ext cx="2331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Capture data for QA/QC, further quantification or data mining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8A27655-A5BE-4F43-88D6-61C0DD0DCD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438" y="2745613"/>
            <a:ext cx="471014" cy="45539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FE96571-8F47-46F8-BB89-A7DF1097CEA1}"/>
              </a:ext>
            </a:extLst>
          </p:cNvPr>
          <p:cNvSpPr txBox="1"/>
          <p:nvPr/>
        </p:nvSpPr>
        <p:spPr>
          <a:xfrm>
            <a:off x="9894270" y="1288261"/>
            <a:ext cx="22489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Provide access to remote colleagues, collaborators, vendors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3DE158F-7471-4362-A038-DB0C0C4B3067}"/>
              </a:ext>
            </a:extLst>
          </p:cNvPr>
          <p:cNvGrpSpPr/>
          <p:nvPr/>
        </p:nvGrpSpPr>
        <p:grpSpPr>
          <a:xfrm>
            <a:off x="3067593" y="5083338"/>
            <a:ext cx="983403" cy="579033"/>
            <a:chOff x="7781647" y="1979120"/>
            <a:chExt cx="3895691" cy="265056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42895AB-FEEB-4E27-8115-83D58F395C8D}"/>
                </a:ext>
              </a:extLst>
            </p:cNvPr>
            <p:cNvGrpSpPr/>
            <p:nvPr/>
          </p:nvGrpSpPr>
          <p:grpSpPr>
            <a:xfrm>
              <a:off x="7977601" y="2260853"/>
              <a:ext cx="3699737" cy="2368829"/>
              <a:chOff x="-16042" y="1002858"/>
              <a:chExt cx="9172621" cy="5157081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35F540C-5670-457A-B5A2-859F7560D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6042" y="1002858"/>
                <a:ext cx="9172621" cy="5157081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83B1A47-513F-428A-95B3-E02441544C5B}"/>
                  </a:ext>
                </a:extLst>
              </p:cNvPr>
              <p:cNvSpPr/>
              <p:nvPr/>
            </p:nvSpPr>
            <p:spPr>
              <a:xfrm>
                <a:off x="2958508" y="1929313"/>
                <a:ext cx="2170955" cy="172828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405635D5-59C4-4E02-947A-AE124E281E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3728" y="2112892"/>
                <a:ext cx="2185736" cy="1239908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FDCC375-A330-41F5-83DA-381815E94BDD}"/>
                </a:ext>
              </a:extLst>
            </p:cNvPr>
            <p:cNvGrpSpPr/>
            <p:nvPr/>
          </p:nvGrpSpPr>
          <p:grpSpPr>
            <a:xfrm>
              <a:off x="7781647" y="1979120"/>
              <a:ext cx="3697704" cy="2455060"/>
              <a:chOff x="7850792" y="1494897"/>
              <a:chExt cx="3191067" cy="2301522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51037A8A-C0EE-422D-9AD9-43368906FE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50792" y="1494897"/>
                <a:ext cx="3191067" cy="2301522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53E36F55-F678-464C-A302-E24DA5810D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5807" y="2040676"/>
                <a:ext cx="924039" cy="774754"/>
              </a:xfrm>
              <a:prstGeom prst="rect">
                <a:avLst/>
              </a:prstGeom>
            </p:spPr>
          </p:pic>
        </p:grpSp>
      </p:grpSp>
      <p:pic>
        <p:nvPicPr>
          <p:cNvPr id="32" name="Picture 2" descr="http://www.nonprofitlawblog.com/assets/Hospital.jpg">
            <a:extLst>
              <a:ext uri="{FF2B5EF4-FFF2-40B4-BE49-F238E27FC236}">
                <a16:creationId xmlns:a16="http://schemas.microsoft.com/office/drawing/2014/main" id="{F79E67A1-5FCC-4338-8281-91C0388C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3" t="21172" r="4387" b="21697"/>
          <a:stretch/>
        </p:blipFill>
        <p:spPr bwMode="auto">
          <a:xfrm>
            <a:off x="2388792" y="1166664"/>
            <a:ext cx="1510301" cy="101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www.nonprofitlawblog.com/assets/Hospital.jpg">
            <a:extLst>
              <a:ext uri="{FF2B5EF4-FFF2-40B4-BE49-F238E27FC236}">
                <a16:creationId xmlns:a16="http://schemas.microsoft.com/office/drawing/2014/main" id="{A4EE3C89-0535-4FEB-ACC7-5346747CB8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7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3" t="21172" r="4387" b="21697"/>
          <a:stretch/>
        </p:blipFill>
        <p:spPr bwMode="auto">
          <a:xfrm>
            <a:off x="2270622" y="2159001"/>
            <a:ext cx="1510301" cy="101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www.nonprofitlawblog.com/assets/Hospital.jpg">
            <a:extLst>
              <a:ext uri="{FF2B5EF4-FFF2-40B4-BE49-F238E27FC236}">
                <a16:creationId xmlns:a16="http://schemas.microsoft.com/office/drawing/2014/main" id="{FC48986F-5ACF-4295-9349-75708549EA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7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3" t="21172" r="4387" b="21697"/>
          <a:stretch/>
        </p:blipFill>
        <p:spPr bwMode="auto">
          <a:xfrm>
            <a:off x="1267344" y="1595880"/>
            <a:ext cx="1510301" cy="101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802C797A-2DFE-42A0-8EDA-E90BA7C8C024}"/>
              </a:ext>
            </a:extLst>
          </p:cNvPr>
          <p:cNvGrpSpPr/>
          <p:nvPr/>
        </p:nvGrpSpPr>
        <p:grpSpPr>
          <a:xfrm>
            <a:off x="6863943" y="2264201"/>
            <a:ext cx="3182209" cy="2360411"/>
            <a:chOff x="5901399" y="2307147"/>
            <a:chExt cx="3182209" cy="236041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6AAEB4A-DBBC-4F26-8687-454F2E89F108}"/>
                </a:ext>
              </a:extLst>
            </p:cNvPr>
            <p:cNvGrpSpPr/>
            <p:nvPr/>
          </p:nvGrpSpPr>
          <p:grpSpPr>
            <a:xfrm>
              <a:off x="5901399" y="2307147"/>
              <a:ext cx="3182209" cy="2360411"/>
              <a:chOff x="7977601" y="2260853"/>
              <a:chExt cx="3699737" cy="2574980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5114650C-81BA-41F9-A34E-1FB292C75680}"/>
                  </a:ext>
                </a:extLst>
              </p:cNvPr>
              <p:cNvGrpSpPr/>
              <p:nvPr/>
            </p:nvGrpSpPr>
            <p:grpSpPr>
              <a:xfrm>
                <a:off x="7977601" y="2260853"/>
                <a:ext cx="3699737" cy="2368829"/>
                <a:chOff x="-16042" y="1002858"/>
                <a:chExt cx="9172621" cy="5157081"/>
              </a:xfrm>
            </p:grpSpPr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9C5D3F31-FE87-43A4-9A72-6B77849798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-16042" y="1002858"/>
                  <a:ext cx="9172621" cy="5157081"/>
                </a:xfrm>
                <a:prstGeom prst="rect">
                  <a:avLst/>
                </a:prstGeom>
              </p:spPr>
            </p:pic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792E4CBF-11E5-4DF6-BF0A-8DB3A54A5E08}"/>
                    </a:ext>
                  </a:extLst>
                </p:cNvPr>
                <p:cNvSpPr/>
                <p:nvPr/>
              </p:nvSpPr>
              <p:spPr>
                <a:xfrm>
                  <a:off x="2958508" y="1929313"/>
                  <a:ext cx="2170955" cy="1728287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87A0A8D5-EE9B-4371-8CE2-FE904AB875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43728" y="2112892"/>
                  <a:ext cx="2185736" cy="1239908"/>
                </a:xfrm>
                <a:prstGeom prst="rect">
                  <a:avLst/>
                </a:prstGeom>
              </p:spPr>
            </p:pic>
          </p:grp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5A8EE4D8-C397-4E41-9289-F104937BF6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79632" y="2380773"/>
                <a:ext cx="3697704" cy="2455060"/>
              </a:xfrm>
              <a:prstGeom prst="rect">
                <a:avLst/>
              </a:prstGeom>
            </p:spPr>
          </p:pic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5D44858-F93E-4367-8067-A0D80AC75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6101" y="2825273"/>
              <a:ext cx="940802" cy="726146"/>
            </a:xfrm>
            <a:prstGeom prst="rect">
              <a:avLst/>
            </a:prstGeom>
          </p:spPr>
        </p:pic>
      </p:grpSp>
      <p:pic>
        <p:nvPicPr>
          <p:cNvPr id="43" name="Picture 2" descr="Tracer Kinetic Image">
            <a:extLst>
              <a:ext uri="{FF2B5EF4-FFF2-40B4-BE49-F238E27FC236}">
                <a16:creationId xmlns:a16="http://schemas.microsoft.com/office/drawing/2014/main" id="{877A975C-1192-4C6C-8F26-95ADEC8BC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893" y="1073988"/>
            <a:ext cx="1743896" cy="148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C0E2E75-5E01-4C5F-88CC-7BBF1C2F2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772" y="4325049"/>
            <a:ext cx="2502295" cy="202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93D4BFF-06CB-4BBB-A8BA-5B0AF3762B0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49240" y="2400723"/>
            <a:ext cx="2255656" cy="13319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46" name="Gruppierung 49">
            <a:extLst>
              <a:ext uri="{FF2B5EF4-FFF2-40B4-BE49-F238E27FC236}">
                <a16:creationId xmlns:a16="http://schemas.microsoft.com/office/drawing/2014/main" id="{EAA79B22-D4D6-44E9-927B-99D364B62640}"/>
              </a:ext>
            </a:extLst>
          </p:cNvPr>
          <p:cNvGrpSpPr>
            <a:grpSpLocks noChangeAspect="1"/>
          </p:cNvGrpSpPr>
          <p:nvPr/>
        </p:nvGrpSpPr>
        <p:grpSpPr>
          <a:xfrm>
            <a:off x="3877068" y="2478983"/>
            <a:ext cx="2495029" cy="1529731"/>
            <a:chOff x="4355976" y="1772816"/>
            <a:chExt cx="2952328" cy="1872208"/>
          </a:xfrm>
        </p:grpSpPr>
        <p:sp>
          <p:nvSpPr>
            <p:cNvPr id="47" name="Cloud 46">
              <a:extLst>
                <a:ext uri="{FF2B5EF4-FFF2-40B4-BE49-F238E27FC236}">
                  <a16:creationId xmlns:a16="http://schemas.microsoft.com/office/drawing/2014/main" id="{B995755A-13D6-4530-A220-077989DD8AB5}"/>
                </a:ext>
              </a:extLst>
            </p:cNvPr>
            <p:cNvSpPr/>
            <p:nvPr/>
          </p:nvSpPr>
          <p:spPr>
            <a:xfrm>
              <a:off x="4355976" y="1772816"/>
              <a:ext cx="2952328" cy="1872208"/>
            </a:xfrm>
            <a:prstGeom prst="cloud">
              <a:avLst/>
            </a:prstGeom>
            <a:solidFill>
              <a:srgbClr val="79D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8" name="Gruppierung 7">
              <a:extLst>
                <a:ext uri="{FF2B5EF4-FFF2-40B4-BE49-F238E27FC236}">
                  <a16:creationId xmlns:a16="http://schemas.microsoft.com/office/drawing/2014/main" id="{467B8838-DDD4-4C40-A393-1C9D6DFC064D}"/>
                </a:ext>
              </a:extLst>
            </p:cNvPr>
            <p:cNvGrpSpPr/>
            <p:nvPr/>
          </p:nvGrpSpPr>
          <p:grpSpPr>
            <a:xfrm>
              <a:off x="5292079" y="2074034"/>
              <a:ext cx="1224136" cy="1304301"/>
              <a:chOff x="5292079" y="2074034"/>
              <a:chExt cx="1224136" cy="1304301"/>
            </a:xfrm>
          </p:grpSpPr>
          <p:sp>
            <p:nvSpPr>
              <p:cNvPr id="49" name="Diagonal liegende Ecken des Rechtecks abrunden 4">
                <a:extLst>
                  <a:ext uri="{FF2B5EF4-FFF2-40B4-BE49-F238E27FC236}">
                    <a16:creationId xmlns:a16="http://schemas.microsoft.com/office/drawing/2014/main" id="{523C7592-50A3-41E0-B72E-4E0B11701343}"/>
                  </a:ext>
                </a:extLst>
              </p:cNvPr>
              <p:cNvSpPr/>
              <p:nvPr/>
            </p:nvSpPr>
            <p:spPr>
              <a:xfrm>
                <a:off x="5292079" y="2074034"/>
                <a:ext cx="1224136" cy="1304301"/>
              </a:xfrm>
              <a:prstGeom prst="round2Diag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0" name="Bild 6" descr="dcmdb.png">
                <a:extLst>
                  <a:ext uri="{FF2B5EF4-FFF2-40B4-BE49-F238E27FC236}">
                    <a16:creationId xmlns:a16="http://schemas.microsoft.com/office/drawing/2014/main" id="{F9CA1BB9-BFBF-4DED-B269-BDA96CBCCE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92080" y="2644880"/>
                <a:ext cx="432048" cy="432048"/>
              </a:xfrm>
              <a:prstGeom prst="rect">
                <a:avLst/>
              </a:prstGeom>
            </p:spPr>
          </p:pic>
          <p:pic>
            <p:nvPicPr>
              <p:cNvPr id="51" name="Bild 44" descr="dcmdb.png">
                <a:extLst>
                  <a:ext uri="{FF2B5EF4-FFF2-40B4-BE49-F238E27FC236}">
                    <a16:creationId xmlns:a16="http://schemas.microsoft.com/office/drawing/2014/main" id="{96D2BB54-6F56-4946-8B1B-CC97FDB4DD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120" y="2644880"/>
                <a:ext cx="432048" cy="432048"/>
              </a:xfrm>
              <a:prstGeom prst="rect">
                <a:avLst/>
              </a:prstGeom>
            </p:spPr>
          </p:pic>
          <p:pic>
            <p:nvPicPr>
              <p:cNvPr id="52" name="Bild 46" descr="dcmdb.png">
                <a:extLst>
                  <a:ext uri="{FF2B5EF4-FFF2-40B4-BE49-F238E27FC236}">
                    <a16:creationId xmlns:a16="http://schemas.microsoft.com/office/drawing/2014/main" id="{512F2869-CA8F-4F05-9BC9-5D43B96CC3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12160" y="2644880"/>
                <a:ext cx="432048" cy="432048"/>
              </a:xfrm>
              <a:prstGeom prst="rect">
                <a:avLst/>
              </a:prstGeom>
            </p:spPr>
          </p:pic>
        </p:grpSp>
      </p:grpSp>
      <p:sp>
        <p:nvSpPr>
          <p:cNvPr id="53" name="Pfeil nach links und rechts 50">
            <a:extLst>
              <a:ext uri="{FF2B5EF4-FFF2-40B4-BE49-F238E27FC236}">
                <a16:creationId xmlns:a16="http://schemas.microsoft.com/office/drawing/2014/main" id="{8DAB31FB-D044-4A91-9E3F-2090D6A4BA4A}"/>
              </a:ext>
            </a:extLst>
          </p:cNvPr>
          <p:cNvSpPr>
            <a:spLocks noChangeAspect="1"/>
          </p:cNvSpPr>
          <p:nvPr/>
        </p:nvSpPr>
        <p:spPr>
          <a:xfrm rot="1830445">
            <a:off x="3109975" y="2215103"/>
            <a:ext cx="1229820" cy="215468"/>
          </a:xfrm>
          <a:prstGeom prst="leftRightArrow">
            <a:avLst>
              <a:gd name="adj1" fmla="val 50000"/>
              <a:gd name="adj2" fmla="val 4645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35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09903E-8419-4928-A669-D7290DD26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AFEC89-6C03-4C37-883D-7F46A643A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technical and operational challenges?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79055-3E8C-4AE7-8397-6A619539EB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altLang="ja-JP"/>
              <a:t>|  Image Data Management  |  27/03/20</a:t>
            </a:r>
            <a:endParaRPr lang="ja-JP" alt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DE5BE96-1A23-4C28-A65E-0A3A3C2D5D1F}"/>
              </a:ext>
            </a:extLst>
          </p:cNvPr>
          <p:cNvSpPr/>
          <p:nvPr/>
        </p:nvSpPr>
        <p:spPr>
          <a:xfrm>
            <a:off x="2300288" y="836712"/>
            <a:ext cx="6643687" cy="5688633"/>
          </a:xfrm>
          <a:prstGeom prst="ellipse">
            <a:avLst/>
          </a:prstGeom>
          <a:ln w="57150">
            <a:solidFill>
              <a:srgbClr val="FB860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06A310-9513-4A8C-A118-D23A1E86C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724" y="1103262"/>
            <a:ext cx="1189605" cy="11353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CFAF17-4078-4686-96D6-12E850543B8C}"/>
              </a:ext>
            </a:extLst>
          </p:cNvPr>
          <p:cNvSpPr txBox="1"/>
          <p:nvPr/>
        </p:nvSpPr>
        <p:spPr>
          <a:xfrm>
            <a:off x="6590106" y="3877018"/>
            <a:ext cx="1947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Sharing and Privacy Policies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8737E8-8ADC-4022-BF4C-79DB40979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670" y="5189590"/>
            <a:ext cx="1360293" cy="12161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33CA47-F65E-4E8A-A521-76B1461F9A9F}"/>
              </a:ext>
            </a:extLst>
          </p:cNvPr>
          <p:cNvSpPr txBox="1"/>
          <p:nvPr/>
        </p:nvSpPr>
        <p:spPr>
          <a:xfrm>
            <a:off x="4919662" y="4649053"/>
            <a:ext cx="1947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Dedicated Support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07DE11-513D-43AF-B4C1-3AE653DF5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1318" y="4425080"/>
            <a:ext cx="1594686" cy="8985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949FA2-BCFC-41C8-A11E-06BD3F5D8229}"/>
              </a:ext>
            </a:extLst>
          </p:cNvPr>
          <p:cNvSpPr txBox="1"/>
          <p:nvPr/>
        </p:nvSpPr>
        <p:spPr>
          <a:xfrm>
            <a:off x="2700339" y="3833117"/>
            <a:ext cx="1947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Cloud-Based Sharing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8BE39F-CFB9-4845-A8AE-2DB6C5C60207}"/>
              </a:ext>
            </a:extLst>
          </p:cNvPr>
          <p:cNvSpPr txBox="1"/>
          <p:nvPr/>
        </p:nvSpPr>
        <p:spPr>
          <a:xfrm>
            <a:off x="5212554" y="2187580"/>
            <a:ext cx="1947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IT </a:t>
            </a:r>
          </a:p>
          <a:p>
            <a:pPr algn="ctr"/>
            <a:r>
              <a:rPr lang="en-US" dirty="0"/>
              <a:t>Restrictions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30FCED-3CD4-48AF-BB49-CF747C7528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2180" y="2038447"/>
            <a:ext cx="578488" cy="5897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C5E8B0-A35B-481B-BEA4-9740C71481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0880" y="2802461"/>
            <a:ext cx="1086521" cy="465652"/>
          </a:xfrm>
          <a:prstGeom prst="rect">
            <a:avLst/>
          </a:prstGeom>
          <a:ln>
            <a:solidFill>
              <a:srgbClr val="00B0F0"/>
            </a:solidFill>
          </a:ln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A78C4F6-6033-4C73-95FA-90229E6C3905}"/>
              </a:ext>
            </a:extLst>
          </p:cNvPr>
          <p:cNvCxnSpPr>
            <a:cxnSpLocks/>
            <a:stCxn id="18" idx="0"/>
            <a:endCxn id="17" idx="1"/>
          </p:cNvCxnSpPr>
          <p:nvPr/>
        </p:nvCxnSpPr>
        <p:spPr>
          <a:xfrm flipV="1">
            <a:off x="3074141" y="2333308"/>
            <a:ext cx="428039" cy="469153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D3630B54-65C9-4737-9255-138B9D2BA6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4258219" y="1133381"/>
            <a:ext cx="726432" cy="646331"/>
          </a:xfrm>
          <a:prstGeom prst="rect">
            <a:avLst/>
          </a:prstGeom>
          <a:ln>
            <a:solidFill>
              <a:srgbClr val="00B0F0"/>
            </a:solidFill>
          </a:ln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32B594F-3A04-4E88-BC4F-4E3200BC7CC5}"/>
              </a:ext>
            </a:extLst>
          </p:cNvPr>
          <p:cNvCxnSpPr>
            <a:cxnSpLocks/>
            <a:stCxn id="22" idx="2"/>
            <a:endCxn id="17" idx="3"/>
          </p:cNvCxnSpPr>
          <p:nvPr/>
        </p:nvCxnSpPr>
        <p:spPr>
          <a:xfrm flipH="1">
            <a:off x="4080668" y="1779712"/>
            <a:ext cx="540767" cy="553596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0ED50D01-EFA2-4950-889E-B9E6A08FB3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344666" y="2445565"/>
            <a:ext cx="571767" cy="589721"/>
          </a:xfrm>
          <a:prstGeom prst="rect">
            <a:avLst/>
          </a:prstGeom>
          <a:ln>
            <a:solidFill>
              <a:srgbClr val="91ACE3"/>
            </a:solidFill>
          </a:ln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7815682-4BFE-4E6B-B2BF-1A2E652C798D}"/>
              </a:ext>
            </a:extLst>
          </p:cNvPr>
          <p:cNvCxnSpPr>
            <a:cxnSpLocks/>
            <a:stCxn id="30" idx="3"/>
            <a:endCxn id="17" idx="3"/>
          </p:cNvCxnSpPr>
          <p:nvPr/>
        </p:nvCxnSpPr>
        <p:spPr>
          <a:xfrm flipH="1" flipV="1">
            <a:off x="4080668" y="2333308"/>
            <a:ext cx="263998" cy="407118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C8FDF6F-6714-4D19-A2DF-31EF1A9047F1}"/>
              </a:ext>
            </a:extLst>
          </p:cNvPr>
          <p:cNvSpPr txBox="1"/>
          <p:nvPr/>
        </p:nvSpPr>
        <p:spPr>
          <a:xfrm>
            <a:off x="3451622" y="3152698"/>
            <a:ext cx="1947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Integration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B3F8F3D-5414-4DAF-A3F1-E9C6F8C61BCD}"/>
              </a:ext>
            </a:extLst>
          </p:cNvPr>
          <p:cNvCxnSpPr>
            <a:cxnSpLocks/>
          </p:cNvCxnSpPr>
          <p:nvPr/>
        </p:nvCxnSpPr>
        <p:spPr>
          <a:xfrm flipV="1">
            <a:off x="5586413" y="836713"/>
            <a:ext cx="14287" cy="2749450"/>
          </a:xfrm>
          <a:prstGeom prst="line">
            <a:avLst/>
          </a:prstGeom>
          <a:ln w="22225">
            <a:solidFill>
              <a:srgbClr val="FB86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0727459-C085-412A-8C83-9F3DD2238E4E}"/>
              </a:ext>
            </a:extLst>
          </p:cNvPr>
          <p:cNvCxnSpPr>
            <a:cxnSpLocks/>
          </p:cNvCxnSpPr>
          <p:nvPr/>
        </p:nvCxnSpPr>
        <p:spPr>
          <a:xfrm flipV="1">
            <a:off x="5653846" y="1769913"/>
            <a:ext cx="2371266" cy="1805155"/>
          </a:xfrm>
          <a:prstGeom prst="line">
            <a:avLst/>
          </a:prstGeom>
          <a:ln w="22225">
            <a:solidFill>
              <a:srgbClr val="FB86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4391ADF-873D-4F91-A4F3-346663D1BE38}"/>
              </a:ext>
            </a:extLst>
          </p:cNvPr>
          <p:cNvCxnSpPr>
            <a:cxnSpLocks/>
            <a:endCxn id="8" idx="2"/>
          </p:cNvCxnSpPr>
          <p:nvPr/>
        </p:nvCxnSpPr>
        <p:spPr>
          <a:xfrm flipH="1">
            <a:off x="2300288" y="3575069"/>
            <a:ext cx="3324223" cy="105960"/>
          </a:xfrm>
          <a:prstGeom prst="line">
            <a:avLst/>
          </a:prstGeom>
          <a:ln w="22225">
            <a:solidFill>
              <a:srgbClr val="FB86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375BAAD-D17A-4D9C-B982-664B8666D43A}"/>
              </a:ext>
            </a:extLst>
          </p:cNvPr>
          <p:cNvCxnSpPr>
            <a:cxnSpLocks/>
          </p:cNvCxnSpPr>
          <p:nvPr/>
        </p:nvCxnSpPr>
        <p:spPr>
          <a:xfrm flipH="1">
            <a:off x="4080670" y="3575068"/>
            <a:ext cx="1520030" cy="2625707"/>
          </a:xfrm>
          <a:prstGeom prst="line">
            <a:avLst/>
          </a:prstGeom>
          <a:ln w="22225">
            <a:solidFill>
              <a:srgbClr val="FB86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82048D7-34E0-4CBC-8BF6-3A9624BF6858}"/>
              </a:ext>
            </a:extLst>
          </p:cNvPr>
          <p:cNvCxnSpPr>
            <a:cxnSpLocks/>
          </p:cNvCxnSpPr>
          <p:nvPr/>
        </p:nvCxnSpPr>
        <p:spPr>
          <a:xfrm>
            <a:off x="5624511" y="3575069"/>
            <a:ext cx="2587544" cy="1843666"/>
          </a:xfrm>
          <a:prstGeom prst="line">
            <a:avLst/>
          </a:prstGeom>
          <a:ln w="22225">
            <a:solidFill>
              <a:srgbClr val="FB86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B951E0A1-7855-4358-A3F5-30836801D4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9873" y="2846056"/>
            <a:ext cx="1788328" cy="95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99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F3EA63-9505-F34D-A7EE-3796C9BB54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43416228"/>
      </p:ext>
    </p:extLst>
  </p:cSld>
  <p:clrMapOvr>
    <a:masterClrMapping/>
  </p:clrMapOvr>
</p:sld>
</file>

<file path=ppt/theme/theme1.xml><?xml version="1.0" encoding="utf-8"?>
<a:theme xmlns:a="http://schemas.openxmlformats.org/drawingml/2006/main" name="Takeda_ppt_uroko_tpc_akanered">
  <a:themeElements>
    <a:clrScheme name="Takeda Digita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E1100"/>
      </a:accent1>
      <a:accent2>
        <a:srgbClr val="4C4948"/>
      </a:accent2>
      <a:accent3>
        <a:srgbClr val="898989"/>
      </a:accent3>
      <a:accent4>
        <a:srgbClr val="C0C0C0"/>
      </a:accent4>
      <a:accent5>
        <a:srgbClr val="DDDDDD"/>
      </a:accent5>
      <a:accent6>
        <a:srgbClr val="EFEFEF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04EF3330551E40A3EA3A48E6B47E89" ma:contentTypeVersion="13" ma:contentTypeDescription="Create a new document." ma:contentTypeScope="" ma:versionID="39a4bdba6767581fc021aaa70fde4d14">
  <xsd:schema xmlns:xsd="http://www.w3.org/2001/XMLSchema" xmlns:xs="http://www.w3.org/2001/XMLSchema" xmlns:p="http://schemas.microsoft.com/office/2006/metadata/properties" xmlns:ns3="22e13a97-a4fc-4031-bd85-da67acd9adf5" xmlns:ns4="6888e97d-95c4-4078-8130-f4b5b0e40fae" targetNamespace="http://schemas.microsoft.com/office/2006/metadata/properties" ma:root="true" ma:fieldsID="363318471b5fbd56eb5cae8301237dfc" ns3:_="" ns4:_="">
    <xsd:import namespace="22e13a97-a4fc-4031-bd85-da67acd9adf5"/>
    <xsd:import namespace="6888e97d-95c4-4078-8130-f4b5b0e40fa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e13a97-a4fc-4031-bd85-da67acd9ad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88e97d-95c4-4078-8130-f4b5b0e40fa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F99EE4-8092-4DA2-AF74-841F308EC2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F4FCBF-F5EB-47A4-B4F2-25A5D7EDA37E}">
  <ds:schemaRefs>
    <ds:schemaRef ds:uri="http://schemas.microsoft.com/office/2006/documentManagement/types"/>
    <ds:schemaRef ds:uri="6888e97d-95c4-4078-8130-f4b5b0e40fae"/>
    <ds:schemaRef ds:uri="22e13a97-a4fc-4031-bd85-da67acd9adf5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9395D59-4D71-49D4-A6EB-34C90FAFDA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e13a97-a4fc-4031-bd85-da67acd9adf5"/>
    <ds:schemaRef ds:uri="6888e97d-95c4-4078-8130-f4b5b0e40f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306</Words>
  <Application>Microsoft Office PowerPoint</Application>
  <PresentationFormat>Widescreen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Takeda_ppt_uroko_tpc_akanered</vt:lpstr>
      <vt:lpstr>Image Management and Data Sharing Platform Needs in Drug Development </vt:lpstr>
      <vt:lpstr>Outline</vt:lpstr>
      <vt:lpstr>The value of imaging data depends on how it is used and applied</vt:lpstr>
      <vt:lpstr>Currently, robust and consistent image transfer remains to be elusive</vt:lpstr>
      <vt:lpstr> A possible lifecycle for image data in drug development</vt:lpstr>
      <vt:lpstr>What are some technical and operational challenges?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2018-09-10T13:33:55Z</dcterms:created>
  <dcterms:modified xsi:type="dcterms:W3CDTF">2020-03-27T13:29:16Z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0x0101000404EF3330551E40A3EA3A48E6B47E89</vt:lpwstr>
  </property>
</Properties>
</file>